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3" r:id="rId4"/>
  </p:sldMasterIdLst>
  <p:sldIdLst>
    <p:sldId id="256" r:id="rId5"/>
    <p:sldId id="257" r:id="rId6"/>
    <p:sldId id="296" r:id="rId7"/>
    <p:sldId id="277" r:id="rId8"/>
    <p:sldId id="278" r:id="rId9"/>
    <p:sldId id="279" r:id="rId10"/>
    <p:sldId id="280" r:id="rId11"/>
    <p:sldId id="281" r:id="rId12"/>
    <p:sldId id="282" r:id="rId13"/>
    <p:sldId id="283" r:id="rId14"/>
    <p:sldId id="284" r:id="rId15"/>
    <p:sldId id="285" r:id="rId16"/>
    <p:sldId id="286" r:id="rId17"/>
    <p:sldId id="287" r:id="rId18"/>
    <p:sldId id="289" r:id="rId19"/>
    <p:sldId id="290" r:id="rId20"/>
    <p:sldId id="292" r:id="rId21"/>
    <p:sldId id="258" r:id="rId22"/>
    <p:sldId id="293" r:id="rId23"/>
    <p:sldId id="295" r:id="rId24"/>
    <p:sldId id="294" r:id="rId25"/>
    <p:sldId id="291" r:id="rId26"/>
    <p:sldId id="266" r:id="rId27"/>
    <p:sldId id="270" r:id="rId28"/>
  </p:sldIdLst>
  <p:sldSz cx="12192000" cy="6858000"/>
  <p:notesSz cx="6792913" cy="99250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346801-752E-F2BE-8A60-B347070DA3B8}" v="82" dt="2026-06-20T15:18:20.0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ureau Iris Cinéma" userId="S::bureauca@iris-cinema-questembert.com::26e12419-31bc-4821-a6c0-cad3d55b2f9b" providerId="AD" clId="Web-{5A346801-752E-F2BE-8A60-B347070DA3B8}"/>
    <pc:docChg chg="modSld">
      <pc:chgData name="Bureau Iris Cinéma" userId="S::bureauca@iris-cinema-questembert.com::26e12419-31bc-4821-a6c0-cad3d55b2f9b" providerId="AD" clId="Web-{5A346801-752E-F2BE-8A60-B347070DA3B8}" dt="2026-06-20T15:18:20.063" v="84" actId="20577"/>
      <pc:docMkLst>
        <pc:docMk/>
      </pc:docMkLst>
      <pc:sldChg chg="modSp">
        <pc:chgData name="Bureau Iris Cinéma" userId="S::bureauca@iris-cinema-questembert.com::26e12419-31bc-4821-a6c0-cad3d55b2f9b" providerId="AD" clId="Web-{5A346801-752E-F2BE-8A60-B347070DA3B8}" dt="2026-06-20T15:18:20.063" v="84" actId="20577"/>
        <pc:sldMkLst>
          <pc:docMk/>
          <pc:sldMk cId="3253982195" sldId="281"/>
        </pc:sldMkLst>
        <pc:spChg chg="mod">
          <ac:chgData name="Bureau Iris Cinéma" userId="S::bureauca@iris-cinema-questembert.com::26e12419-31bc-4821-a6c0-cad3d55b2f9b" providerId="AD" clId="Web-{5A346801-752E-F2BE-8A60-B347070DA3B8}" dt="2026-06-20T15:18:20.063" v="84" actId="20577"/>
          <ac:spMkLst>
            <pc:docMk/>
            <pc:sldMk cId="3253982195" sldId="281"/>
            <ac:spMk id="3" creationId="{E5121535-B570-32D5-2E0B-F2652EDB895B}"/>
          </ac:spMkLst>
        </pc:spChg>
      </pc:sldChg>
      <pc:sldChg chg="modSp">
        <pc:chgData name="Bureau Iris Cinéma" userId="S::bureauca@iris-cinema-questembert.com::26e12419-31bc-4821-a6c0-cad3d55b2f9b" providerId="AD" clId="Web-{5A346801-752E-F2BE-8A60-B347070DA3B8}" dt="2026-06-20T15:12:39.091" v="6" actId="20577"/>
        <pc:sldMkLst>
          <pc:docMk/>
          <pc:sldMk cId="4001873861" sldId="292"/>
        </pc:sldMkLst>
        <pc:spChg chg="mod">
          <ac:chgData name="Bureau Iris Cinéma" userId="S::bureauca@iris-cinema-questembert.com::26e12419-31bc-4821-a6c0-cad3d55b2f9b" providerId="AD" clId="Web-{5A346801-752E-F2BE-8A60-B347070DA3B8}" dt="2026-06-20T15:12:39.091" v="6" actId="20577"/>
          <ac:spMkLst>
            <pc:docMk/>
            <pc:sldMk cId="4001873861" sldId="292"/>
            <ac:spMk id="3" creationId="{DB9D58D2-A4D9-F62A-7AB1-D2485D218D1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593446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976761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208954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580386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551735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228317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424984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33060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054427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63656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60780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Cliquez pour 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916404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Cliquez pour 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6496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Cliquez pour 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734244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5966104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136630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812462123"/>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E28407-3D25-4EC6-B23A-81486276C3B3}"/>
              </a:ext>
            </a:extLst>
          </p:cNvPr>
          <p:cNvSpPr>
            <a:spLocks noGrp="1"/>
          </p:cNvSpPr>
          <p:nvPr>
            <p:ph type="ctrTitle"/>
          </p:nvPr>
        </p:nvSpPr>
        <p:spPr>
          <a:xfrm>
            <a:off x="2589213" y="1253068"/>
            <a:ext cx="8915399" cy="2492239"/>
          </a:xfrm>
        </p:spPr>
        <p:txBody>
          <a:bodyPr>
            <a:normAutofit/>
          </a:bodyPr>
          <a:lstStyle/>
          <a:p>
            <a:pPr algn="ctr">
              <a:lnSpc>
                <a:spcPct val="90000"/>
              </a:lnSpc>
              <a:spcBef>
                <a:spcPts val="0"/>
              </a:spcBef>
            </a:pPr>
            <a:r>
              <a:rPr lang="fr-FR" dirty="0"/>
              <a:t>ASSEMBLEE GENERALE</a:t>
            </a:r>
            <a:br>
              <a:rPr lang="fr-FR" dirty="0"/>
            </a:br>
            <a:r>
              <a:rPr lang="fr-FR" dirty="0"/>
              <a:t> EXTRA - ORDINAIRE </a:t>
            </a:r>
            <a:br>
              <a:rPr lang="fr-FR" dirty="0"/>
            </a:br>
            <a:r>
              <a:rPr lang="fr-FR"/>
              <a:t>27 JUIN 2026</a:t>
            </a:r>
          </a:p>
        </p:txBody>
      </p:sp>
      <p:pic>
        <p:nvPicPr>
          <p:cNvPr id="5" name="Image 4">
            <a:extLst>
              <a:ext uri="{FF2B5EF4-FFF2-40B4-BE49-F238E27FC236}">
                <a16:creationId xmlns:a16="http://schemas.microsoft.com/office/drawing/2014/main" id="{A5CE306E-CB01-4F02-B7DE-1481E726A0ED}"/>
              </a:ext>
            </a:extLst>
          </p:cNvPr>
          <p:cNvPicPr>
            <a:picLocks noChangeAspect="1"/>
          </p:cNvPicPr>
          <p:nvPr/>
        </p:nvPicPr>
        <p:blipFill>
          <a:blip r:embed="rId2"/>
          <a:stretch>
            <a:fillRect/>
          </a:stretch>
        </p:blipFill>
        <p:spPr>
          <a:xfrm>
            <a:off x="9842441" y="5731716"/>
            <a:ext cx="2349559" cy="1126284"/>
          </a:xfrm>
          <a:prstGeom prst="rect">
            <a:avLst/>
          </a:prstGeom>
        </p:spPr>
      </p:pic>
    </p:spTree>
    <p:extLst>
      <p:ext uri="{BB962C8B-B14F-4D97-AF65-F5344CB8AC3E}">
        <p14:creationId xmlns:p14="http://schemas.microsoft.com/office/powerpoint/2010/main" val="998158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5CE306E-CB01-4F02-B7DE-1481E726A0ED}"/>
              </a:ext>
            </a:extLst>
          </p:cNvPr>
          <p:cNvPicPr>
            <a:picLocks noChangeAspect="1"/>
          </p:cNvPicPr>
          <p:nvPr/>
        </p:nvPicPr>
        <p:blipFill>
          <a:blip r:embed="rId2"/>
          <a:stretch>
            <a:fillRect/>
          </a:stretch>
        </p:blipFill>
        <p:spPr>
          <a:xfrm>
            <a:off x="9842441" y="5731716"/>
            <a:ext cx="2349559" cy="1126284"/>
          </a:xfrm>
          <a:prstGeom prst="rect">
            <a:avLst/>
          </a:prstGeom>
        </p:spPr>
      </p:pic>
      <p:sp>
        <p:nvSpPr>
          <p:cNvPr id="4" name="ZoneTexte 3">
            <a:extLst>
              <a:ext uri="{FF2B5EF4-FFF2-40B4-BE49-F238E27FC236}">
                <a16:creationId xmlns:a16="http://schemas.microsoft.com/office/drawing/2014/main" id="{5C3F7E68-A15B-4899-8713-F87625CB645C}"/>
              </a:ext>
            </a:extLst>
          </p:cNvPr>
          <p:cNvSpPr txBox="1"/>
          <p:nvPr/>
        </p:nvSpPr>
        <p:spPr>
          <a:xfrm>
            <a:off x="1278467" y="118533"/>
            <a:ext cx="8563974" cy="769441"/>
          </a:xfrm>
          <a:prstGeom prst="rect">
            <a:avLst/>
          </a:prstGeom>
          <a:noFill/>
        </p:spPr>
        <p:txBody>
          <a:bodyPr wrap="square" lIns="91440" tIns="45720" rIns="91440" bIns="45720" rtlCol="0" anchor="t">
            <a:spAutoFit/>
          </a:bodyPr>
          <a:lstStyle/>
          <a:p>
            <a:r>
              <a:rPr lang="fr-FR" sz="4400"/>
              <a:t>PREAMBULE</a:t>
            </a:r>
            <a:endParaRPr lang="fr-FR" sz="4400" dirty="0"/>
          </a:p>
        </p:txBody>
      </p:sp>
      <p:sp>
        <p:nvSpPr>
          <p:cNvPr id="2" name="ZoneTexte 1">
            <a:extLst>
              <a:ext uri="{FF2B5EF4-FFF2-40B4-BE49-F238E27FC236}">
                <a16:creationId xmlns:a16="http://schemas.microsoft.com/office/drawing/2014/main" id="{409C6A64-3572-994F-63A2-54C82B101354}"/>
              </a:ext>
            </a:extLst>
          </p:cNvPr>
          <p:cNvSpPr txBox="1"/>
          <p:nvPr/>
        </p:nvSpPr>
        <p:spPr>
          <a:xfrm>
            <a:off x="2766163" y="1503123"/>
            <a:ext cx="8006219" cy="39770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fr-FR"/>
          </a:p>
        </p:txBody>
      </p:sp>
      <p:sp>
        <p:nvSpPr>
          <p:cNvPr id="3" name="ZoneTexte 2">
            <a:extLst>
              <a:ext uri="{FF2B5EF4-FFF2-40B4-BE49-F238E27FC236}">
                <a16:creationId xmlns:a16="http://schemas.microsoft.com/office/drawing/2014/main" id="{49D0844F-1396-4BB6-D481-7A4C8238B7F3}"/>
              </a:ext>
            </a:extLst>
          </p:cNvPr>
          <p:cNvSpPr txBox="1"/>
          <p:nvPr/>
        </p:nvSpPr>
        <p:spPr>
          <a:xfrm>
            <a:off x="1867404" y="1398739"/>
            <a:ext cx="9230524"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2400" dirty="0"/>
              <a:t>Cette nouvelle Assemblée générale </a:t>
            </a:r>
            <a:r>
              <a:rPr lang="fr-FR" sz="2400" dirty="0" err="1"/>
              <a:t>extra-ordinaire</a:t>
            </a:r>
            <a:r>
              <a:rPr lang="fr-FR" sz="2400" dirty="0"/>
              <a:t> sera le point de départ du projet d'extension d'Iris imaginé il y a 7 ans.</a:t>
            </a:r>
          </a:p>
          <a:p>
            <a:r>
              <a:rPr lang="fr-FR" sz="2400" dirty="0"/>
              <a:t>Après un bref rappel historique pour les nouvelles et nouveaux bénévoles qui nous rejoignent chaque année.</a:t>
            </a:r>
          </a:p>
          <a:p>
            <a:r>
              <a:rPr lang="fr-FR" sz="2400" dirty="0"/>
              <a:t>Une petite séquence souvenirs pour les autres.</a:t>
            </a:r>
          </a:p>
          <a:p>
            <a:r>
              <a:rPr lang="fr-FR" sz="2400" dirty="0">
                <a:solidFill>
                  <a:srgbClr val="404040"/>
                </a:solidFill>
              </a:rPr>
              <a:t>Un grand merci à Véro et Thierry que les nouvelles et nouveaux connaissent grâce à l'accueil et le suivi qu'ils ont mis en place depuis 2 ans. Le travail des étudiantes et étudiants à laquelle vous avez participé nous confirme que l'accueil, le suivi des formations, l'ambiance dans l'association sont appréciés.</a:t>
            </a:r>
          </a:p>
        </p:txBody>
      </p:sp>
      <p:sp>
        <p:nvSpPr>
          <p:cNvPr id="6" name="Sous-titre 2">
            <a:extLst>
              <a:ext uri="{FF2B5EF4-FFF2-40B4-BE49-F238E27FC236}">
                <a16:creationId xmlns:a16="http://schemas.microsoft.com/office/drawing/2014/main" id="{B3212DA3-C718-4312-BAC7-E021BF31675D}"/>
              </a:ext>
            </a:extLst>
          </p:cNvPr>
          <p:cNvSpPr>
            <a:spLocks noGrp="1"/>
          </p:cNvSpPr>
          <p:nvPr>
            <p:ph type="subTitle" idx="1"/>
          </p:nvPr>
        </p:nvSpPr>
        <p:spPr>
          <a:xfrm>
            <a:off x="1048279" y="6492875"/>
            <a:ext cx="8915399" cy="332596"/>
          </a:xfrm>
        </p:spPr>
        <p:txBody>
          <a:bodyPr>
            <a:normAutofit fontScale="92500" lnSpcReduction="10000"/>
          </a:bodyPr>
          <a:lstStyle/>
          <a:p>
            <a:r>
              <a:rPr lang="fr-FR" dirty="0"/>
              <a:t>ASSEMBLEE GENERALE EXTRA - ORDINAIRE  27 JUIN 2026</a:t>
            </a:r>
          </a:p>
        </p:txBody>
      </p:sp>
    </p:spTree>
    <p:extLst>
      <p:ext uri="{BB962C8B-B14F-4D97-AF65-F5344CB8AC3E}">
        <p14:creationId xmlns:p14="http://schemas.microsoft.com/office/powerpoint/2010/main" val="3405888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E42CF3-C6CE-4E29-B558-00B7640EF29D}"/>
              </a:ext>
            </a:extLst>
          </p:cNvPr>
          <p:cNvSpPr>
            <a:spLocks noGrp="1"/>
          </p:cNvSpPr>
          <p:nvPr>
            <p:ph type="title"/>
          </p:nvPr>
        </p:nvSpPr>
        <p:spPr/>
        <p:txBody>
          <a:bodyPr/>
          <a:lstStyle/>
          <a:p>
            <a:r>
              <a:rPr lang="fr-FR" dirty="0"/>
              <a:t>Déroulé</a:t>
            </a:r>
          </a:p>
        </p:txBody>
      </p:sp>
      <p:sp>
        <p:nvSpPr>
          <p:cNvPr id="3" name="Espace réservé du contenu 2">
            <a:extLst>
              <a:ext uri="{FF2B5EF4-FFF2-40B4-BE49-F238E27FC236}">
                <a16:creationId xmlns:a16="http://schemas.microsoft.com/office/drawing/2014/main" id="{FB6FD419-E0C2-4F65-A17F-EB84D49CF056}"/>
              </a:ext>
            </a:extLst>
          </p:cNvPr>
          <p:cNvSpPr>
            <a:spLocks noGrp="1"/>
          </p:cNvSpPr>
          <p:nvPr>
            <p:ph idx="1"/>
          </p:nvPr>
        </p:nvSpPr>
        <p:spPr>
          <a:xfrm>
            <a:off x="2252328" y="2191351"/>
            <a:ext cx="8915400" cy="3777622"/>
          </a:xfrm>
        </p:spPr>
        <p:txBody>
          <a:bodyPr/>
          <a:lstStyle/>
          <a:p>
            <a:r>
              <a:rPr lang="fr-FR" dirty="0"/>
              <a:t>Origines du </a:t>
            </a:r>
            <a:r>
              <a:rPr lang="fr-FR"/>
              <a:t>projet </a:t>
            </a:r>
            <a:endParaRPr lang="fr-FR" dirty="0"/>
          </a:p>
          <a:p>
            <a:r>
              <a:rPr lang="fr-FR" dirty="0"/>
              <a:t>Rappels historiques</a:t>
            </a:r>
          </a:p>
          <a:p>
            <a:r>
              <a:rPr lang="fr-FR" dirty="0"/>
              <a:t>Notre développement</a:t>
            </a:r>
          </a:p>
          <a:p>
            <a:r>
              <a:rPr lang="fr-FR" dirty="0"/>
              <a:t>Le projet culturel et associatif actualisé</a:t>
            </a:r>
          </a:p>
          <a:p>
            <a:r>
              <a:rPr lang="fr-FR" dirty="0"/>
              <a:t>La 3ème salle : un horizon de développement partagé</a:t>
            </a:r>
          </a:p>
          <a:p>
            <a:r>
              <a:rPr lang="fr-FR" dirty="0"/>
              <a:t>Projet d’extension</a:t>
            </a:r>
          </a:p>
          <a:p>
            <a:r>
              <a:rPr lang="fr-FR" dirty="0"/>
              <a:t>Echanges</a:t>
            </a:r>
          </a:p>
          <a:p>
            <a:r>
              <a:rPr lang="fr-FR" dirty="0"/>
              <a:t>Vote</a:t>
            </a:r>
          </a:p>
          <a:p>
            <a:endParaRPr lang="fr-FR" dirty="0"/>
          </a:p>
          <a:p>
            <a:endParaRPr lang="fr-FR" dirty="0"/>
          </a:p>
        </p:txBody>
      </p:sp>
      <p:sp>
        <p:nvSpPr>
          <p:cNvPr id="4" name="Sous-titre 2">
            <a:extLst>
              <a:ext uri="{FF2B5EF4-FFF2-40B4-BE49-F238E27FC236}">
                <a16:creationId xmlns:a16="http://schemas.microsoft.com/office/drawing/2014/main" id="{3853ED5E-CDC9-445B-9F17-7FD3244F9C4B}"/>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25210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01FD39-34B0-2BD2-D37D-BA53B628B997}"/>
              </a:ext>
            </a:extLst>
          </p:cNvPr>
          <p:cNvSpPr>
            <a:spLocks noGrp="1"/>
          </p:cNvSpPr>
          <p:nvPr>
            <p:ph type="title"/>
          </p:nvPr>
        </p:nvSpPr>
        <p:spPr>
          <a:xfrm>
            <a:off x="2592925" y="624110"/>
            <a:ext cx="8922730" cy="706630"/>
          </a:xfrm>
        </p:spPr>
        <p:txBody>
          <a:bodyPr/>
          <a:lstStyle/>
          <a:p>
            <a:r>
              <a:rPr lang="fr-FR"/>
              <a:t>Origines du projet</a:t>
            </a:r>
            <a:endParaRPr lang="fr-FR" dirty="0"/>
          </a:p>
        </p:txBody>
      </p:sp>
      <p:sp>
        <p:nvSpPr>
          <p:cNvPr id="3" name="Espace réservé du contenu 2">
            <a:extLst>
              <a:ext uri="{FF2B5EF4-FFF2-40B4-BE49-F238E27FC236}">
                <a16:creationId xmlns:a16="http://schemas.microsoft.com/office/drawing/2014/main" id="{A2BE8254-5A26-2614-502F-8EE97B188DC1}"/>
              </a:ext>
            </a:extLst>
          </p:cNvPr>
          <p:cNvSpPr>
            <a:spLocks noGrp="1"/>
          </p:cNvSpPr>
          <p:nvPr>
            <p:ph idx="1"/>
          </p:nvPr>
        </p:nvSpPr>
        <p:spPr/>
        <p:txBody>
          <a:bodyPr vert="horz" lIns="91440" tIns="45720" rIns="91440" bIns="45720" rtlCol="0" anchor="t">
            <a:normAutofit/>
          </a:bodyPr>
          <a:lstStyle/>
          <a:p>
            <a:r>
              <a:rPr lang="fr-FR"/>
              <a:t>Pour les très nombreuses et nombreux bénévoles qui ont intégré l'équipe depuis cette date   !</a:t>
            </a:r>
          </a:p>
          <a:p>
            <a:r>
              <a:rPr lang="fr-FR" dirty="0"/>
              <a:t>Une petite </a:t>
            </a:r>
            <a:r>
              <a:rPr lang="fr-FR"/>
              <a:t>séquence souvenirs pour les autres..</a:t>
            </a:r>
          </a:p>
          <a:p>
            <a:endParaRPr lang="fr-FR" dirty="0"/>
          </a:p>
        </p:txBody>
      </p:sp>
      <p:sp>
        <p:nvSpPr>
          <p:cNvPr id="4" name="Sous-titre 2">
            <a:extLst>
              <a:ext uri="{FF2B5EF4-FFF2-40B4-BE49-F238E27FC236}">
                <a16:creationId xmlns:a16="http://schemas.microsoft.com/office/drawing/2014/main" id="{EA2DE0D7-818D-46E9-94CF-4B6B643CDA0B}"/>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2488477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AF2B6-A045-B077-5B3F-ACDA8A58396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0E458C3D-FD94-56C3-F7EC-4A2C011EA44D}"/>
              </a:ext>
            </a:extLst>
          </p:cNvPr>
          <p:cNvSpPr>
            <a:spLocks noGrp="1"/>
          </p:cNvSpPr>
          <p:nvPr>
            <p:ph type="title"/>
          </p:nvPr>
        </p:nvSpPr>
        <p:spPr/>
        <p:txBody>
          <a:bodyPr/>
          <a:lstStyle/>
          <a:p>
            <a:r>
              <a:rPr lang="fr-FR"/>
              <a:t>Retour vers 2019</a:t>
            </a:r>
            <a:endParaRPr lang="fr-FR" dirty="0"/>
          </a:p>
        </p:txBody>
      </p:sp>
      <p:sp>
        <p:nvSpPr>
          <p:cNvPr id="3" name="Espace réservé du contenu 2">
            <a:extLst>
              <a:ext uri="{FF2B5EF4-FFF2-40B4-BE49-F238E27FC236}">
                <a16:creationId xmlns:a16="http://schemas.microsoft.com/office/drawing/2014/main" id="{4C2355ED-C1D6-DED6-B62F-F639A38F3EF0}"/>
              </a:ext>
            </a:extLst>
          </p:cNvPr>
          <p:cNvSpPr>
            <a:spLocks noGrp="1"/>
          </p:cNvSpPr>
          <p:nvPr>
            <p:ph idx="1"/>
          </p:nvPr>
        </p:nvSpPr>
        <p:spPr>
          <a:xfrm>
            <a:off x="1653592" y="1260467"/>
            <a:ext cx="9839977" cy="5198085"/>
          </a:xfrm>
        </p:spPr>
        <p:txBody>
          <a:bodyPr vert="horz" lIns="91440" tIns="45720" rIns="91440" bIns="45720" rtlCol="0" anchor="t">
            <a:normAutofit lnSpcReduction="10000"/>
          </a:bodyPr>
          <a:lstStyle/>
          <a:p>
            <a:r>
              <a:rPr lang="fr-FR" sz="2200" dirty="0">
                <a:solidFill>
                  <a:srgbClr val="595959"/>
                </a:solidFill>
              </a:rPr>
              <a:t>Pour réagir aux résultats économiques très inquiétants de 2018, Le Groupe Avenir composé de 8 bénévoles, débute une réflexion sur l’avenir de Iris, en Janvier 2019. La pérennité économique ne peut plus être un objectif secondaire : elle doit constituer la condition première du déploiement du projet culturel.</a:t>
            </a:r>
            <a:endParaRPr lang="en-US" sz="2200" dirty="0">
              <a:solidFill>
                <a:srgbClr val="595959"/>
              </a:solidFill>
            </a:endParaRPr>
          </a:p>
          <a:p>
            <a:r>
              <a:rPr lang="fr-FR" sz="2200" dirty="0">
                <a:solidFill>
                  <a:srgbClr val="595959"/>
                </a:solidFill>
              </a:rPr>
              <a:t>Le 3 juillet 2019:  une assemblée générale extraordinaire a été préparée par les membres de la commission de programmation, ciné-école, ciné-seniors, les salariés et les membres du CA.</a:t>
            </a:r>
            <a:endParaRPr lang="en-US" sz="2200" dirty="0">
              <a:solidFill>
                <a:srgbClr val="000000"/>
              </a:solidFill>
            </a:endParaRPr>
          </a:p>
          <a:p>
            <a:r>
              <a:rPr lang="fr-FR" sz="2200" dirty="0">
                <a:solidFill>
                  <a:srgbClr val="595959"/>
                </a:solidFill>
              </a:rPr>
              <a:t>L’objectif de cette assemblée générale était de trouver collectivement des idées pour permettre à l’association de consolider ses résultats économiques qui restaient très fragiles.</a:t>
            </a:r>
            <a:endParaRPr lang="en-US" sz="2200" dirty="0">
              <a:solidFill>
                <a:srgbClr val="000000"/>
              </a:solidFill>
            </a:endParaRPr>
          </a:p>
          <a:p>
            <a:r>
              <a:rPr lang="fr-FR" sz="2200" dirty="0">
                <a:solidFill>
                  <a:srgbClr val="595959"/>
                </a:solidFill>
              </a:rPr>
              <a:t>Les idées du groupe, partagées en assemblée générale ordinaire ont été présentées aux élus du conseil communautaire en novembre 2019.</a:t>
            </a:r>
            <a:endParaRPr lang="en-US" sz="2200" dirty="0">
              <a:solidFill>
                <a:srgbClr val="000000"/>
              </a:solidFill>
            </a:endParaRPr>
          </a:p>
          <a:p>
            <a:r>
              <a:rPr lang="fr-FR" sz="2200" dirty="0">
                <a:solidFill>
                  <a:srgbClr val="404040"/>
                </a:solidFill>
              </a:rPr>
              <a:t>Puis Covid en 2020</a:t>
            </a:r>
            <a:endParaRPr lang="fr-FR" sz="2200" dirty="0">
              <a:solidFill>
                <a:srgbClr val="595959"/>
              </a:solidFill>
            </a:endParaRPr>
          </a:p>
          <a:p>
            <a:endParaRPr lang="fr-FR" sz="2700" dirty="0">
              <a:solidFill>
                <a:srgbClr val="595959"/>
              </a:solidFill>
            </a:endParaRPr>
          </a:p>
          <a:p>
            <a:endParaRPr lang="fr-FR" dirty="0"/>
          </a:p>
        </p:txBody>
      </p:sp>
      <p:sp>
        <p:nvSpPr>
          <p:cNvPr id="4" name="Sous-titre 2">
            <a:extLst>
              <a:ext uri="{FF2B5EF4-FFF2-40B4-BE49-F238E27FC236}">
                <a16:creationId xmlns:a16="http://schemas.microsoft.com/office/drawing/2014/main" id="{2806A0A3-DCEB-482C-AAEB-A7D65585BB4F}"/>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2322558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5AAFB-B016-B65B-2DD8-DB26146D3BD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9799A9A-B24C-51B0-48D8-B53D7C8B1CEB}"/>
              </a:ext>
            </a:extLst>
          </p:cNvPr>
          <p:cNvSpPr>
            <a:spLocks noGrp="1"/>
          </p:cNvSpPr>
          <p:nvPr>
            <p:ph type="title"/>
          </p:nvPr>
        </p:nvSpPr>
        <p:spPr>
          <a:xfrm>
            <a:off x="2592925" y="624110"/>
            <a:ext cx="8922730" cy="761847"/>
          </a:xfrm>
        </p:spPr>
        <p:txBody>
          <a:bodyPr/>
          <a:lstStyle/>
          <a:p>
            <a:r>
              <a:rPr lang="fr-FR"/>
              <a:t>NOTRE DEVELOPPEMENT</a:t>
            </a:r>
            <a:endParaRPr lang="fr-FR" dirty="0"/>
          </a:p>
        </p:txBody>
      </p:sp>
      <p:sp>
        <p:nvSpPr>
          <p:cNvPr id="3" name="Espace réservé du contenu 2">
            <a:extLst>
              <a:ext uri="{FF2B5EF4-FFF2-40B4-BE49-F238E27FC236}">
                <a16:creationId xmlns:a16="http://schemas.microsoft.com/office/drawing/2014/main" id="{A8822CD5-9727-8342-864C-C9AE3EEA0865}"/>
              </a:ext>
            </a:extLst>
          </p:cNvPr>
          <p:cNvSpPr>
            <a:spLocks noGrp="1"/>
          </p:cNvSpPr>
          <p:nvPr>
            <p:ph idx="1"/>
          </p:nvPr>
        </p:nvSpPr>
        <p:spPr>
          <a:xfrm>
            <a:off x="2589212" y="1525929"/>
            <a:ext cx="9346114" cy="5154003"/>
          </a:xfrm>
        </p:spPr>
        <p:txBody>
          <a:bodyPr vert="horz" lIns="91440" tIns="45720" rIns="91440" bIns="45720" rtlCol="0" anchor="t">
            <a:normAutofit fontScale="92500" lnSpcReduction="10000"/>
          </a:bodyPr>
          <a:lstStyle/>
          <a:p>
            <a:pPr>
              <a:buFont typeface="Wingdings" charset="2"/>
              <a:buChar char="q"/>
            </a:pPr>
            <a:r>
              <a:rPr lang="fr-FR" sz="1900" dirty="0"/>
              <a:t>Lors de l'AG du 17.11.2021 Décision de reprendre et mettre en œuvre le projet Avenir avec un appui de France active</a:t>
            </a:r>
          </a:p>
          <a:p>
            <a:pPr>
              <a:buFont typeface="Wingdings" charset="2"/>
              <a:buChar char="q"/>
            </a:pPr>
            <a:r>
              <a:rPr lang="fr-FR" sz="1900" dirty="0"/>
              <a:t>Après plusieurs démarches locales d'accompagnement, Création d'un poste de direction en juin 2022 ( lors d'une AG </a:t>
            </a:r>
            <a:r>
              <a:rPr lang="fr-FR" sz="1900" dirty="0" err="1"/>
              <a:t>extra-ordinaire</a:t>
            </a:r>
            <a:r>
              <a:rPr lang="fr-FR" sz="1900" dirty="0"/>
              <a:t>) L'Association fête ses 30 années en octobre (création en aout 1992)</a:t>
            </a:r>
          </a:p>
          <a:p>
            <a:pPr>
              <a:buFont typeface="Wingdings" charset="2"/>
              <a:buChar char="q"/>
            </a:pPr>
            <a:r>
              <a:rPr lang="fr-FR" sz="1900" dirty="0">
                <a:solidFill>
                  <a:srgbClr val="404040"/>
                </a:solidFill>
              </a:rPr>
              <a:t>En mars 2023 Un architecte mandaté par l’ADRC (Agence pour le développement régional  du cinéma) confirme la pertinence d'une extension si une étude de marché valide  sa viabilité économique</a:t>
            </a:r>
          </a:p>
          <a:p>
            <a:pPr>
              <a:buFont typeface="Wingdings" charset="2"/>
              <a:buChar char="q"/>
            </a:pPr>
            <a:r>
              <a:rPr lang="fr-FR" sz="1900" dirty="0">
                <a:solidFill>
                  <a:srgbClr val="404040"/>
                </a:solidFill>
              </a:rPr>
              <a:t>En mars 2024 Etude de marché confirme l'extension avec une 3 </a:t>
            </a:r>
            <a:r>
              <a:rPr lang="fr-FR" sz="1900" dirty="0" err="1">
                <a:solidFill>
                  <a:srgbClr val="404040"/>
                </a:solidFill>
              </a:rPr>
              <a:t>ème</a:t>
            </a:r>
            <a:r>
              <a:rPr lang="fr-FR" sz="1900" dirty="0">
                <a:solidFill>
                  <a:srgbClr val="404040"/>
                </a:solidFill>
              </a:rPr>
              <a:t> salle</a:t>
            </a:r>
          </a:p>
          <a:p>
            <a:pPr>
              <a:buFont typeface="Wingdings" charset="2"/>
              <a:buChar char="q"/>
            </a:pPr>
            <a:r>
              <a:rPr lang="fr-FR" sz="1900" dirty="0">
                <a:solidFill>
                  <a:srgbClr val="404040"/>
                </a:solidFill>
              </a:rPr>
              <a:t>Lors de l'AG extra du 3 juillet 2024 Accord des membres présents pour un Copil Rénovation du Hall  et  Lancement du groupe Iris 2030  – Le Projet Culturel et L'extension</a:t>
            </a:r>
          </a:p>
          <a:p>
            <a:pPr>
              <a:buFont typeface="Wingdings" charset="2"/>
              <a:buChar char="q"/>
            </a:pPr>
            <a:r>
              <a:rPr lang="fr-FR" sz="1900" dirty="0">
                <a:solidFill>
                  <a:srgbClr val="404040"/>
                </a:solidFill>
              </a:rPr>
              <a:t>Inauguration du nouveau hall en juin 2025.</a:t>
            </a:r>
          </a:p>
          <a:p>
            <a:pPr>
              <a:buFont typeface="Wingdings" charset="2"/>
              <a:buChar char="q"/>
            </a:pPr>
            <a:r>
              <a:rPr lang="fr-FR" sz="1900" dirty="0">
                <a:solidFill>
                  <a:srgbClr val="404040"/>
                </a:solidFill>
              </a:rPr>
              <a:t>La maîtrise d'ouvrage pour l'extension est déléguée à Iris lors du Conseil municipal du 27 janvier 2026</a:t>
            </a:r>
          </a:p>
          <a:p>
            <a:pPr>
              <a:buFont typeface="Wingdings" charset="2"/>
              <a:buChar char="q"/>
            </a:pPr>
            <a:r>
              <a:rPr lang="fr-FR" sz="1900" dirty="0">
                <a:solidFill>
                  <a:srgbClr val="404040"/>
                </a:solidFill>
              </a:rPr>
              <a:t>Une réactualisation de l'étude de marché en mars 2026 confirme notre projet</a:t>
            </a:r>
          </a:p>
          <a:p>
            <a:pPr>
              <a:buFont typeface="Wingdings" charset="2"/>
              <a:buChar char="q"/>
            </a:pPr>
            <a:endParaRPr lang="fr-FR" dirty="0">
              <a:solidFill>
                <a:srgbClr val="404040"/>
              </a:solidFill>
            </a:endParaRPr>
          </a:p>
        </p:txBody>
      </p:sp>
      <p:sp>
        <p:nvSpPr>
          <p:cNvPr id="4" name="Sous-titre 2">
            <a:extLst>
              <a:ext uri="{FF2B5EF4-FFF2-40B4-BE49-F238E27FC236}">
                <a16:creationId xmlns:a16="http://schemas.microsoft.com/office/drawing/2014/main" id="{92D8B7DF-533C-4318-A84D-B613195E73B8}"/>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195350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B2E3A-27FA-9614-3A24-DE961440D99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20DCE7A-E738-EBC6-00AD-B37A2CA34DCE}"/>
              </a:ext>
            </a:extLst>
          </p:cNvPr>
          <p:cNvSpPr>
            <a:spLocks noGrp="1"/>
          </p:cNvSpPr>
          <p:nvPr>
            <p:ph type="title"/>
          </p:nvPr>
        </p:nvSpPr>
        <p:spPr>
          <a:xfrm>
            <a:off x="2592925" y="624110"/>
            <a:ext cx="8922730" cy="761847"/>
          </a:xfrm>
        </p:spPr>
        <p:txBody>
          <a:bodyPr/>
          <a:lstStyle/>
          <a:p>
            <a:r>
              <a:rPr lang="fr-FR"/>
              <a:t>NOTRE DEVELOPPEMENT </a:t>
            </a:r>
          </a:p>
        </p:txBody>
      </p:sp>
      <p:sp>
        <p:nvSpPr>
          <p:cNvPr id="3" name="Espace réservé du contenu 2">
            <a:extLst>
              <a:ext uri="{FF2B5EF4-FFF2-40B4-BE49-F238E27FC236}">
                <a16:creationId xmlns:a16="http://schemas.microsoft.com/office/drawing/2014/main" id="{548FE434-116A-5591-05C6-CAD110BC8CDF}"/>
              </a:ext>
            </a:extLst>
          </p:cNvPr>
          <p:cNvSpPr>
            <a:spLocks noGrp="1"/>
          </p:cNvSpPr>
          <p:nvPr>
            <p:ph idx="1"/>
          </p:nvPr>
        </p:nvSpPr>
        <p:spPr>
          <a:xfrm>
            <a:off x="2589212" y="1525930"/>
            <a:ext cx="8915400" cy="4385292"/>
          </a:xfrm>
        </p:spPr>
        <p:txBody>
          <a:bodyPr vert="horz" lIns="91440" tIns="45720" rIns="91440" bIns="45720" rtlCol="0" anchor="t">
            <a:normAutofit/>
          </a:bodyPr>
          <a:lstStyle/>
          <a:p>
            <a:pPr>
              <a:buFont typeface="Wingdings" charset="2"/>
              <a:buChar char="q"/>
            </a:pPr>
            <a:r>
              <a:rPr lang="fr-FR" dirty="0"/>
              <a:t>Pour les membres des groupes, pour toutes les animatrices et animateurs de nos 9 activités ( caisse-projection-ciné-école-seniors-affiches-programmes- comptabilité-programmation-CA ) le projet n'est pas qu'un projet bâtiment mais un projet associatif global</a:t>
            </a:r>
          </a:p>
          <a:p>
            <a:pPr>
              <a:buFont typeface="Wingdings" charset="2"/>
              <a:buChar char="q"/>
            </a:pPr>
            <a:r>
              <a:rPr lang="fr-FR" dirty="0"/>
              <a:t> Comment créer une extension en intégrant notre projet culturel et associatif. Accompagnement sera demandé à France Active.(</a:t>
            </a:r>
            <a:r>
              <a:rPr lang="fr-FR" dirty="0">
                <a:solidFill>
                  <a:srgbClr val="1F1F1F"/>
                </a:solidFill>
                <a:highlight>
                  <a:srgbClr val="FFFFFF"/>
                </a:highlight>
                <a:ea typeface="+mn-lt"/>
                <a:cs typeface="+mn-lt"/>
              </a:rPr>
              <a:t>France Active est un mouvement associatif de soutien aux entreprises et associations de l'économie sociale et solidaire, ainsi qu'aux entrepreneurs éloignés des banques, en leur apportant financements, conseils et connexions.)</a:t>
            </a:r>
          </a:p>
          <a:p>
            <a:pPr>
              <a:buFont typeface="Wingdings" charset="2"/>
              <a:buChar char="q"/>
            </a:pPr>
            <a:endParaRPr lang="fr-FR" sz="1100" dirty="0">
              <a:solidFill>
                <a:srgbClr val="1F1F1F"/>
              </a:solidFill>
              <a:highlight>
                <a:srgbClr val="FFFFFF"/>
              </a:highlight>
            </a:endParaRPr>
          </a:p>
          <a:p>
            <a:pPr>
              <a:buFont typeface="Wingdings" charset="2"/>
              <a:buChar char="q"/>
            </a:pPr>
            <a:endParaRPr lang="fr-FR" dirty="0"/>
          </a:p>
        </p:txBody>
      </p:sp>
      <p:sp>
        <p:nvSpPr>
          <p:cNvPr id="4" name="Sous-titre 2">
            <a:extLst>
              <a:ext uri="{FF2B5EF4-FFF2-40B4-BE49-F238E27FC236}">
                <a16:creationId xmlns:a16="http://schemas.microsoft.com/office/drawing/2014/main" id="{780F5E55-73C6-4805-AE20-D0105CE5C2F3}"/>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4094478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6CB584-05B4-ADA9-2990-43E29951A211}"/>
              </a:ext>
            </a:extLst>
          </p:cNvPr>
          <p:cNvSpPr>
            <a:spLocks noGrp="1"/>
          </p:cNvSpPr>
          <p:nvPr>
            <p:ph type="title"/>
          </p:nvPr>
        </p:nvSpPr>
        <p:spPr/>
        <p:txBody>
          <a:bodyPr/>
          <a:lstStyle/>
          <a:p>
            <a:r>
              <a:rPr lang="fr-FR" dirty="0"/>
              <a:t>Le Projet culturel </a:t>
            </a:r>
            <a:r>
              <a:rPr lang="fr-FR"/>
              <a:t>et Associatif</a:t>
            </a:r>
            <a:endParaRPr lang="fr-FR" dirty="0"/>
          </a:p>
        </p:txBody>
      </p:sp>
      <p:sp>
        <p:nvSpPr>
          <p:cNvPr id="3" name="Espace réservé du contenu 2">
            <a:extLst>
              <a:ext uri="{FF2B5EF4-FFF2-40B4-BE49-F238E27FC236}">
                <a16:creationId xmlns:a16="http://schemas.microsoft.com/office/drawing/2014/main" id="{E5121535-B570-32D5-2E0B-F2652EDB895B}"/>
              </a:ext>
            </a:extLst>
          </p:cNvPr>
          <p:cNvSpPr>
            <a:spLocks noGrp="1"/>
          </p:cNvSpPr>
          <p:nvPr>
            <p:ph idx="1"/>
          </p:nvPr>
        </p:nvSpPr>
        <p:spPr>
          <a:xfrm>
            <a:off x="2589212" y="1265499"/>
            <a:ext cx="8905755" cy="4819343"/>
          </a:xfrm>
        </p:spPr>
        <p:txBody>
          <a:bodyPr vert="horz" lIns="91440" tIns="45720" rIns="91440" bIns="45720" rtlCol="0" anchor="t">
            <a:normAutofit/>
          </a:bodyPr>
          <a:lstStyle/>
          <a:p>
            <a:r>
              <a:rPr lang="fr-FR" sz="1600" b="1" i="1" u="sng" dirty="0">
                <a:solidFill>
                  <a:srgbClr val="000000"/>
                </a:solidFill>
                <a:highlight>
                  <a:srgbClr val="FFFFFF"/>
                </a:highlight>
                <a:latin typeface="Century Gothic"/>
                <a:cs typeface="Arial"/>
              </a:rPr>
              <a:t>Extrait des statuts pour info.</a:t>
            </a:r>
          </a:p>
          <a:p>
            <a:pPr marL="0" indent="0">
              <a:buNone/>
            </a:pPr>
            <a:br>
              <a:rPr lang="fr-FR" sz="1600" b="1" i="1" u="sng" dirty="0">
                <a:highlight>
                  <a:srgbClr val="FFFFFF"/>
                </a:highlight>
                <a:latin typeface="Century Gothic"/>
                <a:cs typeface="Arial"/>
              </a:rPr>
            </a:br>
            <a:r>
              <a:rPr lang="fr-FR" sz="1600" b="1" i="1" dirty="0">
                <a:solidFill>
                  <a:srgbClr val="000000"/>
                </a:solidFill>
                <a:highlight>
                  <a:srgbClr val="FFFFFF"/>
                </a:highlight>
                <a:latin typeface="Century Gothic"/>
                <a:cs typeface="Arial"/>
              </a:rPr>
              <a:t>Le Projet Culturel de l’association , fixe les objectifs et les axes pour les atteindre : le Règlement  intérieur précise les modalités de mise à jour du projet.</a:t>
            </a:r>
            <a:endParaRPr lang="fr-FR" sz="1600" b="1" i="1" dirty="0">
              <a:solidFill>
                <a:srgbClr val="000000"/>
              </a:solidFill>
              <a:highlight>
                <a:srgbClr val="C6C6C6"/>
              </a:highlight>
              <a:latin typeface="Century Gothic"/>
              <a:cs typeface="Arial"/>
            </a:endParaRPr>
          </a:p>
          <a:p>
            <a:endParaRPr lang="fr-FR" sz="1600" dirty="0"/>
          </a:p>
          <a:p>
            <a:r>
              <a:rPr lang="fr-FR" sz="1600" dirty="0"/>
              <a:t>Le groupe IRIS 2030 vous a présenté les premières réflexions lors de l'AG ordinaire du 5 Novembre 2025</a:t>
            </a:r>
          </a:p>
          <a:p>
            <a:r>
              <a:rPr lang="fr-FR" sz="1600" dirty="0"/>
              <a:t>Comme convenu lors de cette AG, un document plus complet est disponible dans le </a:t>
            </a:r>
            <a:r>
              <a:rPr lang="fr-FR" sz="1600" dirty="0" err="1"/>
              <a:t>padlet</a:t>
            </a:r>
            <a:r>
              <a:rPr lang="fr-FR" sz="1600" dirty="0"/>
              <a:t>.</a:t>
            </a:r>
          </a:p>
          <a:p>
            <a:endParaRPr lang="fr-FR" sz="1600" dirty="0"/>
          </a:p>
          <a:p>
            <a:endParaRPr lang="fr-FR" dirty="0"/>
          </a:p>
          <a:p>
            <a:endParaRPr lang="fr-FR" dirty="0"/>
          </a:p>
        </p:txBody>
      </p:sp>
      <p:sp>
        <p:nvSpPr>
          <p:cNvPr id="4" name="Sous-titre 2">
            <a:extLst>
              <a:ext uri="{FF2B5EF4-FFF2-40B4-BE49-F238E27FC236}">
                <a16:creationId xmlns:a16="http://schemas.microsoft.com/office/drawing/2014/main" id="{4BC5CAFB-AFC9-4D5A-A89F-349BA62312BF}"/>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3253982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pture d’écran, Police, logo&#10;&#10;Le contenu généré par l’IA peut être incorrect.">
            <a:extLst>
              <a:ext uri="{FF2B5EF4-FFF2-40B4-BE49-F238E27FC236}">
                <a16:creationId xmlns:a16="http://schemas.microsoft.com/office/drawing/2014/main" id="{1FC399FA-A0FA-63D5-A4B1-88128511CA17}"/>
              </a:ext>
            </a:extLst>
          </p:cNvPr>
          <p:cNvPicPr>
            <a:picLocks noGrp="1" noChangeAspect="1"/>
          </p:cNvPicPr>
          <p:nvPr>
            <p:ph idx="1"/>
          </p:nvPr>
        </p:nvPicPr>
        <p:blipFill>
          <a:blip r:embed="rId2"/>
          <a:stretch>
            <a:fillRect/>
          </a:stretch>
        </p:blipFill>
        <p:spPr>
          <a:xfrm>
            <a:off x="2695855" y="368462"/>
            <a:ext cx="7776140" cy="5542760"/>
          </a:xfrm>
          <a:prstGeom prst="rect">
            <a:avLst/>
          </a:prstGeom>
        </p:spPr>
      </p:pic>
      <p:sp>
        <p:nvSpPr>
          <p:cNvPr id="3" name="Sous-titre 2">
            <a:extLst>
              <a:ext uri="{FF2B5EF4-FFF2-40B4-BE49-F238E27FC236}">
                <a16:creationId xmlns:a16="http://schemas.microsoft.com/office/drawing/2014/main" id="{6651FD2B-3A24-4C21-8989-B8C2113AE6A1}"/>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102262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pture d’écran, diagramme, Police&#10;&#10;Le contenu généré par l’IA peut être incorrect.">
            <a:extLst>
              <a:ext uri="{FF2B5EF4-FFF2-40B4-BE49-F238E27FC236}">
                <a16:creationId xmlns:a16="http://schemas.microsoft.com/office/drawing/2014/main" id="{87CC95DB-CD4E-84C3-459A-74D2E27AAB15}"/>
              </a:ext>
            </a:extLst>
          </p:cNvPr>
          <p:cNvPicPr>
            <a:picLocks noGrp="1" noChangeAspect="1"/>
          </p:cNvPicPr>
          <p:nvPr>
            <p:ph idx="1"/>
          </p:nvPr>
        </p:nvPicPr>
        <p:blipFill>
          <a:blip r:embed="rId2"/>
          <a:stretch>
            <a:fillRect/>
          </a:stretch>
        </p:blipFill>
        <p:spPr>
          <a:xfrm>
            <a:off x="2655712" y="272006"/>
            <a:ext cx="8049337" cy="5639216"/>
          </a:xfrm>
          <a:prstGeom prst="rect">
            <a:avLst/>
          </a:prstGeom>
        </p:spPr>
      </p:pic>
      <p:sp>
        <p:nvSpPr>
          <p:cNvPr id="3" name="Sous-titre 2">
            <a:extLst>
              <a:ext uri="{FF2B5EF4-FFF2-40B4-BE49-F238E27FC236}">
                <a16:creationId xmlns:a16="http://schemas.microsoft.com/office/drawing/2014/main" id="{CCDDC04D-0A5A-4A1E-AF20-164DED82AA29}"/>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17154318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pture d’écran, Police, logo&#10;&#10;Le contenu généré par l’IA peut être incorrect.">
            <a:extLst>
              <a:ext uri="{FF2B5EF4-FFF2-40B4-BE49-F238E27FC236}">
                <a16:creationId xmlns:a16="http://schemas.microsoft.com/office/drawing/2014/main" id="{05B50BC7-7AED-0A4F-9C06-46C51BAE0E34}"/>
              </a:ext>
            </a:extLst>
          </p:cNvPr>
          <p:cNvPicPr>
            <a:picLocks noGrp="1" noChangeAspect="1"/>
          </p:cNvPicPr>
          <p:nvPr>
            <p:ph idx="1"/>
          </p:nvPr>
        </p:nvPicPr>
        <p:blipFill>
          <a:blip r:embed="rId2"/>
          <a:stretch>
            <a:fillRect/>
          </a:stretch>
        </p:blipFill>
        <p:spPr>
          <a:xfrm>
            <a:off x="2907902" y="532436"/>
            <a:ext cx="7612476" cy="5378786"/>
          </a:xfrm>
          <a:prstGeom prst="rect">
            <a:avLst/>
          </a:prstGeom>
        </p:spPr>
      </p:pic>
      <p:sp>
        <p:nvSpPr>
          <p:cNvPr id="3" name="Sous-titre 2">
            <a:extLst>
              <a:ext uri="{FF2B5EF4-FFF2-40B4-BE49-F238E27FC236}">
                <a16:creationId xmlns:a16="http://schemas.microsoft.com/office/drawing/2014/main" id="{09708335-4DF3-494D-A888-CFD33F51C95A}"/>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2611329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rte, diagramme, capture d’écran&#10;&#10;Le contenu généré par l’IA peut être incorrect.">
            <a:extLst>
              <a:ext uri="{FF2B5EF4-FFF2-40B4-BE49-F238E27FC236}">
                <a16:creationId xmlns:a16="http://schemas.microsoft.com/office/drawing/2014/main" id="{58E71630-9FEA-C1E5-1302-10BACA33858C}"/>
              </a:ext>
            </a:extLst>
          </p:cNvPr>
          <p:cNvPicPr>
            <a:picLocks noGrp="1" noChangeAspect="1"/>
          </p:cNvPicPr>
          <p:nvPr>
            <p:ph idx="1"/>
          </p:nvPr>
        </p:nvPicPr>
        <p:blipFill>
          <a:blip r:embed="rId2"/>
          <a:stretch>
            <a:fillRect/>
          </a:stretch>
        </p:blipFill>
        <p:spPr>
          <a:xfrm>
            <a:off x="2834133" y="204487"/>
            <a:ext cx="8087963" cy="5706735"/>
          </a:xfrm>
          <a:prstGeom prst="rect">
            <a:avLst/>
          </a:prstGeom>
        </p:spPr>
      </p:pic>
      <p:sp>
        <p:nvSpPr>
          <p:cNvPr id="3" name="Sous-titre 2">
            <a:extLst>
              <a:ext uri="{FF2B5EF4-FFF2-40B4-BE49-F238E27FC236}">
                <a16:creationId xmlns:a16="http://schemas.microsoft.com/office/drawing/2014/main" id="{46FA4F74-5DA0-4868-9F71-C195F1D570DD}"/>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11701940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pture d’écran, diagramme, cercle&#10;&#10;Le contenu généré par l’IA peut être incorrect.">
            <a:extLst>
              <a:ext uri="{FF2B5EF4-FFF2-40B4-BE49-F238E27FC236}">
                <a16:creationId xmlns:a16="http://schemas.microsoft.com/office/drawing/2014/main" id="{1F7B6952-BB43-72E7-D52D-8123A8958DDB}"/>
              </a:ext>
            </a:extLst>
          </p:cNvPr>
          <p:cNvPicPr>
            <a:picLocks noGrp="1" noChangeAspect="1"/>
          </p:cNvPicPr>
          <p:nvPr>
            <p:ph idx="1"/>
          </p:nvPr>
        </p:nvPicPr>
        <p:blipFill>
          <a:blip r:embed="rId2"/>
          <a:stretch>
            <a:fillRect/>
          </a:stretch>
        </p:blipFill>
        <p:spPr>
          <a:xfrm>
            <a:off x="2824361" y="243069"/>
            <a:ext cx="7953178" cy="5668153"/>
          </a:xfrm>
          <a:prstGeom prst="rect">
            <a:avLst/>
          </a:prstGeom>
        </p:spPr>
      </p:pic>
      <p:sp>
        <p:nvSpPr>
          <p:cNvPr id="3" name="Sous-titre 2">
            <a:extLst>
              <a:ext uri="{FF2B5EF4-FFF2-40B4-BE49-F238E27FC236}">
                <a16:creationId xmlns:a16="http://schemas.microsoft.com/office/drawing/2014/main" id="{D9DFC745-1953-4422-A9C0-473E9754F3E7}"/>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3256839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pture d’écran, Police, logo&#10;&#10;Le contenu généré par l’IA peut être incorrect.">
            <a:extLst>
              <a:ext uri="{FF2B5EF4-FFF2-40B4-BE49-F238E27FC236}">
                <a16:creationId xmlns:a16="http://schemas.microsoft.com/office/drawing/2014/main" id="{9B7AF984-DE17-D258-BE83-C157164690B7}"/>
              </a:ext>
            </a:extLst>
          </p:cNvPr>
          <p:cNvPicPr>
            <a:picLocks noGrp="1" noChangeAspect="1"/>
          </p:cNvPicPr>
          <p:nvPr>
            <p:ph idx="1"/>
          </p:nvPr>
        </p:nvPicPr>
        <p:blipFill>
          <a:blip r:embed="rId2"/>
          <a:stretch>
            <a:fillRect/>
          </a:stretch>
        </p:blipFill>
        <p:spPr>
          <a:xfrm>
            <a:off x="2989507" y="310588"/>
            <a:ext cx="7912253" cy="5600634"/>
          </a:xfrm>
          <a:prstGeom prst="rect">
            <a:avLst/>
          </a:prstGeom>
        </p:spPr>
      </p:pic>
      <p:sp>
        <p:nvSpPr>
          <p:cNvPr id="3" name="Sous-titre 2">
            <a:extLst>
              <a:ext uri="{FF2B5EF4-FFF2-40B4-BE49-F238E27FC236}">
                <a16:creationId xmlns:a16="http://schemas.microsoft.com/office/drawing/2014/main" id="{6998BC97-85FF-4AAB-AF6E-DBC11799AE95}"/>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3516244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pture d’écran, Police, conception&#10;&#10;Le contenu généré par l’IA peut être incorrect.">
            <a:extLst>
              <a:ext uri="{FF2B5EF4-FFF2-40B4-BE49-F238E27FC236}">
                <a16:creationId xmlns:a16="http://schemas.microsoft.com/office/drawing/2014/main" id="{E610AEBB-3043-FA1E-EE0E-ACBAD8A9C101}"/>
              </a:ext>
            </a:extLst>
          </p:cNvPr>
          <p:cNvPicPr>
            <a:picLocks noGrp="1" noChangeAspect="1"/>
          </p:cNvPicPr>
          <p:nvPr>
            <p:ph idx="1"/>
          </p:nvPr>
        </p:nvPicPr>
        <p:blipFill>
          <a:blip r:embed="rId2"/>
          <a:stretch>
            <a:fillRect/>
          </a:stretch>
        </p:blipFill>
        <p:spPr>
          <a:xfrm>
            <a:off x="3009379" y="397398"/>
            <a:ext cx="7862864" cy="5513824"/>
          </a:xfrm>
          <a:prstGeom prst="rect">
            <a:avLst/>
          </a:prstGeom>
        </p:spPr>
      </p:pic>
      <p:sp>
        <p:nvSpPr>
          <p:cNvPr id="3" name="Sous-titre 2">
            <a:extLst>
              <a:ext uri="{FF2B5EF4-FFF2-40B4-BE49-F238E27FC236}">
                <a16:creationId xmlns:a16="http://schemas.microsoft.com/office/drawing/2014/main" id="{2BF3AF88-D5EB-4599-A414-BCCA7312EF75}"/>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2142669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Une image contenant texte, capture d’écran, Police, nombre&#10;&#10;Le contenu généré par l’IA peut être incorrect.">
            <a:extLst>
              <a:ext uri="{FF2B5EF4-FFF2-40B4-BE49-F238E27FC236}">
                <a16:creationId xmlns:a16="http://schemas.microsoft.com/office/drawing/2014/main" id="{20FA523E-24A9-561A-1BBA-42163A05B484}"/>
              </a:ext>
            </a:extLst>
          </p:cNvPr>
          <p:cNvPicPr>
            <a:picLocks noGrp="1" noChangeAspect="1"/>
          </p:cNvPicPr>
          <p:nvPr>
            <p:ph idx="1"/>
          </p:nvPr>
        </p:nvPicPr>
        <p:blipFill>
          <a:blip r:embed="rId2"/>
          <a:stretch>
            <a:fillRect/>
          </a:stretch>
        </p:blipFill>
        <p:spPr>
          <a:xfrm>
            <a:off x="3293364" y="754284"/>
            <a:ext cx="7285248" cy="5128001"/>
          </a:xfrm>
          <a:prstGeom prst="rect">
            <a:avLst/>
          </a:prstGeom>
        </p:spPr>
      </p:pic>
      <p:sp>
        <p:nvSpPr>
          <p:cNvPr id="3" name="Sous-titre 2">
            <a:extLst>
              <a:ext uri="{FF2B5EF4-FFF2-40B4-BE49-F238E27FC236}">
                <a16:creationId xmlns:a16="http://schemas.microsoft.com/office/drawing/2014/main" id="{9AA277D5-1D00-41D2-9847-197B25C0556F}"/>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25902839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B9D58D2-A4D9-F62A-7AB1-D2485D218D1E}"/>
              </a:ext>
            </a:extLst>
          </p:cNvPr>
          <p:cNvSpPr>
            <a:spLocks noGrp="1"/>
          </p:cNvSpPr>
          <p:nvPr>
            <p:ph idx="1"/>
          </p:nvPr>
        </p:nvSpPr>
        <p:spPr>
          <a:xfrm>
            <a:off x="1636295" y="397398"/>
            <a:ext cx="10087276" cy="6128530"/>
          </a:xfrm>
        </p:spPr>
        <p:txBody>
          <a:bodyPr vert="horz" lIns="91440" tIns="45720" rIns="91440" bIns="45720" rtlCol="0" anchor="t">
            <a:normAutofit lnSpcReduction="10000"/>
          </a:bodyPr>
          <a:lstStyle/>
          <a:p>
            <a:pPr>
              <a:lnSpc>
                <a:spcPct val="150000"/>
              </a:lnSpc>
              <a:spcBef>
                <a:spcPts val="1575"/>
              </a:spcBef>
              <a:spcAft>
                <a:spcPts val="525"/>
              </a:spcAft>
            </a:pPr>
            <a:r>
              <a:rPr lang="fr-FR" sz="1800" b="1" dirty="0">
                <a:solidFill>
                  <a:srgbClr val="000000"/>
                </a:solidFill>
                <a:effectLst/>
                <a:latin typeface="Calibri" panose="020F0502020204030204" pitchFamily="34" charset="0"/>
                <a:ea typeface="source serif 4"/>
                <a:cs typeface="Times New Roman" panose="02020603050405020304" pitchFamily="18" charset="0"/>
              </a:rPr>
              <a:t>La 3</a:t>
            </a:r>
            <a:r>
              <a:rPr lang="fr-FR" sz="1800" b="1" baseline="30000" dirty="0">
                <a:solidFill>
                  <a:srgbClr val="000000"/>
                </a:solidFill>
                <a:effectLst/>
                <a:latin typeface="Calibri" panose="020F0502020204030204" pitchFamily="34" charset="0"/>
                <a:ea typeface="source serif 4"/>
                <a:cs typeface="Times New Roman" panose="02020603050405020304" pitchFamily="18" charset="0"/>
              </a:rPr>
              <a:t>ème</a:t>
            </a:r>
            <a:r>
              <a:rPr lang="fr-FR" sz="1800" b="1" dirty="0">
                <a:solidFill>
                  <a:srgbClr val="000000"/>
                </a:solidFill>
                <a:effectLst/>
                <a:latin typeface="Calibri" panose="020F0502020204030204" pitchFamily="34" charset="0"/>
                <a:ea typeface="source serif 4"/>
                <a:cs typeface="Times New Roman" panose="02020603050405020304" pitchFamily="18" charset="0"/>
              </a:rPr>
              <a:t> salle : un horizon de développement partagé</a:t>
            </a:r>
            <a:endParaRPr lang="fr-FR" sz="1800" dirty="0">
              <a:effectLst/>
              <a:latin typeface="Georgia" panose="02040502050405020303" pitchFamily="18" charset="0"/>
              <a:ea typeface="Calibri" panose="020F0502020204030204" pitchFamily="34" charset="0"/>
              <a:cs typeface="Times New Roman" panose="02020603050405020304" pitchFamily="18" charset="0"/>
            </a:endParaRPr>
          </a:p>
          <a:p>
            <a:pPr marL="0" indent="0">
              <a:lnSpc>
                <a:spcPct val="150000"/>
              </a:lnSpc>
              <a:spcAft>
                <a:spcPts val="1050"/>
              </a:spcAft>
              <a:buNone/>
            </a:pPr>
            <a:r>
              <a:rPr lang="fr-FR" sz="2000" dirty="0">
                <a:solidFill>
                  <a:srgbClr val="000000"/>
                </a:solidFill>
                <a:effectLst/>
                <a:latin typeface="Calibri"/>
                <a:ea typeface="source serif 4"/>
                <a:cs typeface="Times New Roman"/>
              </a:rPr>
              <a:t>L’extension de l’Iris ne prend pleinement son sens que si elle s’accompagne d’une dynamique collective. Le projet culturel rappelle déjà l’importance du bénévolat, de la gouvernance associative, des partenariats éducatifs, institutionnels et professionnels, ainsi que l’ancrage local de l’Iris. </a:t>
            </a:r>
            <a:endParaRPr lang="fr-FR" sz="2000" dirty="0">
              <a:solidFill>
                <a:srgbClr val="000000"/>
              </a:solidFill>
              <a:latin typeface="Calibri"/>
              <a:ea typeface="source serif 4"/>
              <a:cs typeface="Times New Roman"/>
            </a:endParaRPr>
          </a:p>
          <a:p>
            <a:pPr marL="0" indent="0">
              <a:lnSpc>
                <a:spcPct val="150000"/>
              </a:lnSpc>
              <a:spcAft>
                <a:spcPts val="1050"/>
              </a:spcAft>
              <a:buNone/>
            </a:pPr>
            <a:r>
              <a:rPr lang="fr-FR" sz="2000">
                <a:solidFill>
                  <a:srgbClr val="000000"/>
                </a:solidFill>
                <a:effectLst/>
                <a:latin typeface="Calibri"/>
                <a:ea typeface="source serif 4"/>
                <a:cs typeface="Times New Roman"/>
              </a:rPr>
              <a:t>Plus qu’un agrandissement, Iris 2030 engage une transformation du cinéma en lieu ressource : </a:t>
            </a:r>
            <a:r>
              <a:rPr lang="fr-FR" sz="2000" dirty="0">
                <a:solidFill>
                  <a:srgbClr val="000000"/>
                </a:solidFill>
                <a:effectLst/>
                <a:latin typeface="Calibri"/>
                <a:ea typeface="source serif 4"/>
                <a:cs typeface="Times New Roman"/>
              </a:rPr>
              <a:t>un lieu où l’on voit des films, où l’on apprend à les regarder, où l’on débat, où l’on se rencontre, où l’on s’implique, et où l’on construit durablement de la vie en commun. Dans un contexte où les sollicitations à domicile se multiplient, la salle de cinéma doit aussi rester un lieu chaleureux, accueillant et désirable, qui donne envie de sortir en famille ou entre proches, de découvrir les films populaires dans de bonnes conditions, et de partager une expérience collective simple et accessible à tous.</a:t>
            </a:r>
            <a:endParaRPr lang="fr-FR"/>
          </a:p>
          <a:p>
            <a:pPr marL="0" indent="0">
              <a:lnSpc>
                <a:spcPct val="150000"/>
              </a:lnSpc>
              <a:spcAft>
                <a:spcPts val="1050"/>
              </a:spcAft>
              <a:buNone/>
            </a:pPr>
            <a:endParaRPr lang="fr-FR" sz="2000" dirty="0">
              <a:solidFill>
                <a:srgbClr val="000000"/>
              </a:solidFill>
              <a:latin typeface="source serif 4"/>
              <a:ea typeface="Calibri" panose="020F0502020204030204" pitchFamily="34" charset="0"/>
              <a:cs typeface="Times New Roman" panose="02020603050405020304" pitchFamily="18" charset="0"/>
            </a:endParaRPr>
          </a:p>
          <a:p>
            <a:pPr marL="0" indent="0">
              <a:lnSpc>
                <a:spcPct val="150000"/>
              </a:lnSpc>
              <a:spcAft>
                <a:spcPts val="1050"/>
              </a:spcAft>
              <a:buNone/>
            </a:pPr>
            <a:endParaRPr lang="fr-FR" sz="20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Sous-titre 2">
            <a:extLst>
              <a:ext uri="{FF2B5EF4-FFF2-40B4-BE49-F238E27FC236}">
                <a16:creationId xmlns:a16="http://schemas.microsoft.com/office/drawing/2014/main" id="{E1E85D7A-B399-4330-8A38-623A34B04FE1}"/>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40018738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a:extLst>
              <a:ext uri="{FF2B5EF4-FFF2-40B4-BE49-F238E27FC236}">
                <a16:creationId xmlns:a16="http://schemas.microsoft.com/office/drawing/2014/main" id="{E6967491-6945-467C-9D11-01B10A72B81F}"/>
              </a:ext>
            </a:extLst>
          </p:cNvPr>
          <p:cNvSpPr>
            <a:spLocks noGrp="1"/>
          </p:cNvSpPr>
          <p:nvPr>
            <p:ph type="subTitle" idx="1"/>
          </p:nvPr>
        </p:nvSpPr>
        <p:spPr>
          <a:xfrm>
            <a:off x="1048279" y="6493933"/>
            <a:ext cx="8915399" cy="332596"/>
          </a:xfrm>
        </p:spPr>
        <p:txBody>
          <a:bodyPr>
            <a:normAutofit fontScale="92500" lnSpcReduction="10000"/>
          </a:bodyPr>
          <a:lstStyle/>
          <a:p>
            <a:endParaRPr lang="fr-FR" dirty="0"/>
          </a:p>
          <a:p>
            <a:endParaRPr lang="fr-FR" dirty="0"/>
          </a:p>
        </p:txBody>
      </p:sp>
      <p:pic>
        <p:nvPicPr>
          <p:cNvPr id="5" name="Image 4">
            <a:extLst>
              <a:ext uri="{FF2B5EF4-FFF2-40B4-BE49-F238E27FC236}">
                <a16:creationId xmlns:a16="http://schemas.microsoft.com/office/drawing/2014/main" id="{A5CE306E-CB01-4F02-B7DE-1481E726A0ED}"/>
              </a:ext>
            </a:extLst>
          </p:cNvPr>
          <p:cNvPicPr>
            <a:picLocks noChangeAspect="1"/>
          </p:cNvPicPr>
          <p:nvPr/>
        </p:nvPicPr>
        <p:blipFill>
          <a:blip r:embed="rId2"/>
          <a:stretch>
            <a:fillRect/>
          </a:stretch>
        </p:blipFill>
        <p:spPr>
          <a:xfrm>
            <a:off x="9842441" y="5731716"/>
            <a:ext cx="2349559" cy="1126284"/>
          </a:xfrm>
          <a:prstGeom prst="rect">
            <a:avLst/>
          </a:prstGeom>
        </p:spPr>
      </p:pic>
      <p:sp>
        <p:nvSpPr>
          <p:cNvPr id="6" name="ZoneTexte 5">
            <a:extLst>
              <a:ext uri="{FF2B5EF4-FFF2-40B4-BE49-F238E27FC236}">
                <a16:creationId xmlns:a16="http://schemas.microsoft.com/office/drawing/2014/main" id="{F237B43A-2EBA-4ECE-A8BF-CE4AD5205BC2}"/>
              </a:ext>
            </a:extLst>
          </p:cNvPr>
          <p:cNvSpPr txBox="1"/>
          <p:nvPr/>
        </p:nvSpPr>
        <p:spPr>
          <a:xfrm>
            <a:off x="1278467" y="118533"/>
            <a:ext cx="8563974" cy="769441"/>
          </a:xfrm>
          <a:prstGeom prst="rect">
            <a:avLst/>
          </a:prstGeom>
          <a:noFill/>
        </p:spPr>
        <p:txBody>
          <a:bodyPr wrap="square" lIns="91440" tIns="45720" rIns="91440" bIns="45720" rtlCol="0" anchor="t">
            <a:spAutoFit/>
          </a:bodyPr>
          <a:lstStyle/>
          <a:p>
            <a:r>
              <a:rPr lang="fr-FR" sz="4400" dirty="0"/>
              <a:t>Projet d'</a:t>
            </a:r>
            <a:r>
              <a:rPr lang="fr-FR" sz="4400"/>
              <a:t>extension</a:t>
            </a:r>
            <a:endParaRPr lang="fr-FR" sz="4400" dirty="0"/>
          </a:p>
        </p:txBody>
      </p:sp>
      <p:sp>
        <p:nvSpPr>
          <p:cNvPr id="4" name="ZoneTexte 3">
            <a:extLst>
              <a:ext uri="{FF2B5EF4-FFF2-40B4-BE49-F238E27FC236}">
                <a16:creationId xmlns:a16="http://schemas.microsoft.com/office/drawing/2014/main" id="{E5F7671E-AA65-B0E7-8F58-978FE5A78FE1}"/>
              </a:ext>
            </a:extLst>
          </p:cNvPr>
          <p:cNvSpPr txBox="1"/>
          <p:nvPr/>
        </p:nvSpPr>
        <p:spPr>
          <a:xfrm>
            <a:off x="1768837" y="988345"/>
            <a:ext cx="9248383"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fr-FR" sz="2000" dirty="0"/>
              <a:t>Échanges avec les représentants de nos deux établissements bancaires ( CMB et CA ) pour un emprunt le moment venu. La situation économique internationale ne nous est pas favorable actuellement, mais notre endettement est nul ce qui est un atout.</a:t>
            </a:r>
          </a:p>
          <a:p>
            <a:pPr marL="285750" indent="-285750">
              <a:buFont typeface="Wingdings"/>
              <a:buChar char="Ø"/>
            </a:pPr>
            <a:endParaRPr lang="fr-FR" sz="2000" dirty="0"/>
          </a:p>
          <a:p>
            <a:pPr marL="285750" indent="-285750">
              <a:buFont typeface="Wingdings"/>
              <a:buChar char="Ø"/>
            </a:pPr>
            <a:r>
              <a:rPr lang="fr-FR" sz="2000" dirty="0"/>
              <a:t>Des visites ont été organisées dans des cinémas qui ont porté un projet similaire: à Dol-de-Bretagne et Guipry - Messac.</a:t>
            </a:r>
          </a:p>
          <a:p>
            <a:pPr marL="285750" indent="-285750">
              <a:buFont typeface="Wingdings"/>
              <a:buChar char="Ø"/>
            </a:pPr>
            <a:endParaRPr lang="en-US" sz="2000" dirty="0"/>
          </a:p>
          <a:p>
            <a:pPr marL="285750" indent="-285750">
              <a:buFont typeface="Wingdings"/>
              <a:buChar char="Ø"/>
            </a:pPr>
            <a:r>
              <a:rPr lang="fr-FR" sz="2000" dirty="0"/>
              <a:t>La représentante des bâtiments de France est venue sur place grâce à la municipalité: l'extension est réalisable sans contraintes coûteuses. Plusieurs esquisses seront demandées au Maître d'œuvre choisi.</a:t>
            </a:r>
          </a:p>
          <a:p>
            <a:pPr marL="285750" indent="-285750">
              <a:buFont typeface="Wingdings"/>
              <a:buChar char="Ø"/>
            </a:pPr>
            <a:endParaRPr lang="fr-FR" dirty="0"/>
          </a:p>
        </p:txBody>
      </p:sp>
      <p:sp>
        <p:nvSpPr>
          <p:cNvPr id="7" name="Sous-titre 2">
            <a:extLst>
              <a:ext uri="{FF2B5EF4-FFF2-40B4-BE49-F238E27FC236}">
                <a16:creationId xmlns:a16="http://schemas.microsoft.com/office/drawing/2014/main" id="{93B78085-3C19-45E3-A21A-5F3CBC6B3AA3}"/>
              </a:ext>
            </a:extLst>
          </p:cNvPr>
          <p:cNvSpPr txBox="1">
            <a:spLocks/>
          </p:cNvSpPr>
          <p:nvPr/>
        </p:nvSpPr>
        <p:spPr>
          <a:xfrm>
            <a:off x="1048279" y="6492875"/>
            <a:ext cx="8915399" cy="332596"/>
          </a:xfrm>
          <a:prstGeom prst="rect">
            <a:avLst/>
          </a:prstGeom>
        </p:spPr>
        <p:txBody>
          <a:bodyPr vert="horz" lIns="91440" tIns="45720" rIns="91440" bIns="45720" rtlCol="0" anchor="t">
            <a:normAutofit fontScale="92500" lnSpcReduction="10000"/>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1557540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7" descr="image1.jpg">
            <a:extLst>
              <a:ext uri="{FF2B5EF4-FFF2-40B4-BE49-F238E27FC236}">
                <a16:creationId xmlns:a16="http://schemas.microsoft.com/office/drawing/2014/main" id="{37DCFFFD-AB45-0527-8BC4-7718E09E61A5}"/>
              </a:ext>
            </a:extLst>
          </p:cNvPr>
          <p:cNvPicPr>
            <a:picLocks noGrp="1" noChangeAspect="1"/>
          </p:cNvPicPr>
          <p:nvPr>
            <p:ph idx="1"/>
          </p:nvPr>
        </p:nvPicPr>
        <p:blipFill>
          <a:blip r:embed="rId2"/>
          <a:stretch>
            <a:fillRect/>
          </a:stretch>
        </p:blipFill>
        <p:spPr>
          <a:xfrm>
            <a:off x="2868122" y="754465"/>
            <a:ext cx="8054147" cy="5697537"/>
          </a:xfrm>
          <a:prstGeom prst="rect">
            <a:avLst/>
          </a:prstGeom>
        </p:spPr>
      </p:pic>
      <p:sp>
        <p:nvSpPr>
          <p:cNvPr id="2" name="ZoneTexte 1">
            <a:extLst>
              <a:ext uri="{FF2B5EF4-FFF2-40B4-BE49-F238E27FC236}">
                <a16:creationId xmlns:a16="http://schemas.microsoft.com/office/drawing/2014/main" id="{54EEB475-76A3-8AF5-E245-8D5F914DBAFD}"/>
              </a:ext>
            </a:extLst>
          </p:cNvPr>
          <p:cNvSpPr txBox="1"/>
          <p:nvPr/>
        </p:nvSpPr>
        <p:spPr>
          <a:xfrm>
            <a:off x="3622109" y="240082"/>
            <a:ext cx="5688904" cy="461665"/>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fr-FR" sz="2400" dirty="0"/>
              <a:t>L'EXTENSION – projet non définitif</a:t>
            </a:r>
          </a:p>
        </p:txBody>
      </p:sp>
      <p:sp>
        <p:nvSpPr>
          <p:cNvPr id="4" name="Sous-titre 2">
            <a:extLst>
              <a:ext uri="{FF2B5EF4-FFF2-40B4-BE49-F238E27FC236}">
                <a16:creationId xmlns:a16="http://schemas.microsoft.com/office/drawing/2014/main" id="{DAB74A7E-C4B0-448E-B489-B2CB388E307A}"/>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1058361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a:extLst>
              <a:ext uri="{FF2B5EF4-FFF2-40B4-BE49-F238E27FC236}">
                <a16:creationId xmlns:a16="http://schemas.microsoft.com/office/drawing/2014/main" id="{E6967491-6945-467C-9D11-01B10A72B81F}"/>
              </a:ext>
            </a:extLst>
          </p:cNvPr>
          <p:cNvSpPr>
            <a:spLocks noGrp="1"/>
          </p:cNvSpPr>
          <p:nvPr>
            <p:ph type="subTitle" idx="1"/>
          </p:nvPr>
        </p:nvSpPr>
        <p:spPr>
          <a:xfrm>
            <a:off x="1048279" y="6493933"/>
            <a:ext cx="8915399" cy="332596"/>
          </a:xfrm>
        </p:spPr>
        <p:txBody>
          <a:bodyPr>
            <a:normAutofit fontScale="92500" lnSpcReduction="10000"/>
          </a:bodyPr>
          <a:lstStyle/>
          <a:p>
            <a:endParaRPr lang="fr-FR" dirty="0"/>
          </a:p>
          <a:p>
            <a:endParaRPr lang="fr-FR" dirty="0"/>
          </a:p>
        </p:txBody>
      </p:sp>
      <p:pic>
        <p:nvPicPr>
          <p:cNvPr id="5" name="Image 4">
            <a:extLst>
              <a:ext uri="{FF2B5EF4-FFF2-40B4-BE49-F238E27FC236}">
                <a16:creationId xmlns:a16="http://schemas.microsoft.com/office/drawing/2014/main" id="{A5CE306E-CB01-4F02-B7DE-1481E726A0ED}"/>
              </a:ext>
            </a:extLst>
          </p:cNvPr>
          <p:cNvPicPr>
            <a:picLocks noChangeAspect="1"/>
          </p:cNvPicPr>
          <p:nvPr/>
        </p:nvPicPr>
        <p:blipFill>
          <a:blip r:embed="rId2"/>
          <a:stretch>
            <a:fillRect/>
          </a:stretch>
        </p:blipFill>
        <p:spPr>
          <a:xfrm>
            <a:off x="9842441" y="5731716"/>
            <a:ext cx="2349559" cy="1126284"/>
          </a:xfrm>
          <a:prstGeom prst="rect">
            <a:avLst/>
          </a:prstGeom>
        </p:spPr>
      </p:pic>
      <p:sp>
        <p:nvSpPr>
          <p:cNvPr id="6" name="ZoneTexte 5">
            <a:extLst>
              <a:ext uri="{FF2B5EF4-FFF2-40B4-BE49-F238E27FC236}">
                <a16:creationId xmlns:a16="http://schemas.microsoft.com/office/drawing/2014/main" id="{F237B43A-2EBA-4ECE-A8BF-CE4AD5205BC2}"/>
              </a:ext>
            </a:extLst>
          </p:cNvPr>
          <p:cNvSpPr txBox="1"/>
          <p:nvPr/>
        </p:nvSpPr>
        <p:spPr>
          <a:xfrm>
            <a:off x="1278467" y="118533"/>
            <a:ext cx="8563974" cy="769441"/>
          </a:xfrm>
          <a:prstGeom prst="rect">
            <a:avLst/>
          </a:prstGeom>
          <a:noFill/>
        </p:spPr>
        <p:txBody>
          <a:bodyPr wrap="square" lIns="91440" tIns="45720" rIns="91440" bIns="45720" rtlCol="0" anchor="t">
            <a:spAutoFit/>
          </a:bodyPr>
          <a:lstStyle/>
          <a:p>
            <a:r>
              <a:rPr lang="fr-FR" sz="4400" dirty="0"/>
              <a:t>Projet d'</a:t>
            </a:r>
            <a:r>
              <a:rPr lang="fr-FR" sz="4400"/>
              <a:t>extension</a:t>
            </a:r>
            <a:endParaRPr lang="fr-FR" sz="4400" dirty="0"/>
          </a:p>
        </p:txBody>
      </p:sp>
      <p:sp>
        <p:nvSpPr>
          <p:cNvPr id="4" name="ZoneTexte 3">
            <a:extLst>
              <a:ext uri="{FF2B5EF4-FFF2-40B4-BE49-F238E27FC236}">
                <a16:creationId xmlns:a16="http://schemas.microsoft.com/office/drawing/2014/main" id="{E5F7671E-AA65-B0E7-8F58-978FE5A78FE1}"/>
              </a:ext>
            </a:extLst>
          </p:cNvPr>
          <p:cNvSpPr txBox="1"/>
          <p:nvPr/>
        </p:nvSpPr>
        <p:spPr>
          <a:xfrm>
            <a:off x="1768837" y="1144764"/>
            <a:ext cx="9248383"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fr-FR" sz="2000" dirty="0"/>
              <a:t>Le cahier des charges a été rédigé par les membres des Groupes  "bâtiments" et "Projet culturel" . Jean Philippe ( bénévole, professionnel du secteur du bâtiment) a exprimé ses remarques sur le projet que Jean Christophe a rédigé suites aux échanges.</a:t>
            </a:r>
          </a:p>
          <a:p>
            <a:pPr marL="285750" indent="-285750">
              <a:buFont typeface="Wingdings"/>
              <a:buChar char="Ø"/>
            </a:pPr>
            <a:endParaRPr lang="fr-FR" sz="2000" dirty="0"/>
          </a:p>
          <a:p>
            <a:pPr marL="285750" indent="-285750">
              <a:buFont typeface="Wingdings"/>
              <a:buChar char="Ø"/>
            </a:pPr>
            <a:r>
              <a:rPr lang="fr-FR" sz="2000" dirty="0"/>
              <a:t>La réactualisation de l'Etude de marché a été présentée le 27 Mai à la municipalité qui confirme son intérêt pour le projet.</a:t>
            </a:r>
          </a:p>
          <a:p>
            <a:pPr marL="285750" indent="-285750">
              <a:buFont typeface="Wingdings"/>
              <a:buChar char="Ø"/>
            </a:pPr>
            <a:endParaRPr lang="fr-FR" sz="2000" dirty="0"/>
          </a:p>
          <a:p>
            <a:pPr marL="285750" indent="-285750">
              <a:buFont typeface="Wingdings"/>
              <a:buChar char="Ø"/>
            </a:pPr>
            <a:r>
              <a:rPr lang="fr-FR" sz="2000" dirty="0"/>
              <a:t>Lors d'une rencontre le 3 juin avec les animatrices de toutes nos activités : Cinécole, seniors, programmation, caisse projection les attentes ont été prises en compte pour le cahier des charges.</a:t>
            </a:r>
          </a:p>
          <a:p>
            <a:pPr marL="285750" indent="-285750">
              <a:buFont typeface="Wingdings"/>
              <a:buChar char="Ø"/>
            </a:pPr>
            <a:endParaRPr lang="fr-FR" sz="2000" dirty="0"/>
          </a:p>
          <a:p>
            <a:pPr marL="285750" indent="-285750">
              <a:buFont typeface="Wingdings"/>
              <a:buChar char="Ø"/>
            </a:pPr>
            <a:r>
              <a:rPr lang="fr-FR" sz="2000" dirty="0"/>
              <a:t>La convention de maîtrise d'ouvrage déléguée sera signée à la rentrée avec la municipalité, et un Comité de pilotage exécutif sera mis en place.</a:t>
            </a:r>
          </a:p>
          <a:p>
            <a:pPr marL="285750" indent="-285750">
              <a:buFont typeface="Wingdings"/>
              <a:buChar char="Ø"/>
            </a:pPr>
            <a:endParaRPr lang="fr-FR" dirty="0"/>
          </a:p>
        </p:txBody>
      </p:sp>
      <p:sp>
        <p:nvSpPr>
          <p:cNvPr id="7" name="Sous-titre 2">
            <a:extLst>
              <a:ext uri="{FF2B5EF4-FFF2-40B4-BE49-F238E27FC236}">
                <a16:creationId xmlns:a16="http://schemas.microsoft.com/office/drawing/2014/main" id="{CC3430AC-C2E0-49DA-806E-E7FCF61C99C0}"/>
              </a:ext>
            </a:extLst>
          </p:cNvPr>
          <p:cNvSpPr txBox="1">
            <a:spLocks/>
          </p:cNvSpPr>
          <p:nvPr/>
        </p:nvSpPr>
        <p:spPr>
          <a:xfrm>
            <a:off x="1048279" y="6492875"/>
            <a:ext cx="8915399" cy="332596"/>
          </a:xfrm>
          <a:prstGeom prst="rect">
            <a:avLst/>
          </a:prstGeom>
        </p:spPr>
        <p:txBody>
          <a:bodyPr vert="horz" lIns="91440" tIns="45720" rIns="91440" bIns="45720" rtlCol="0" anchor="t">
            <a:normAutofit fontScale="92500" lnSpcReduction="10000"/>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32224084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4D2A1-5CD6-FE9A-41AD-01DF46ECB8D7}"/>
            </a:ext>
          </a:extLst>
        </p:cNvPr>
        <p:cNvGrpSpPr/>
        <p:nvPr/>
      </p:nvGrpSpPr>
      <p:grpSpPr>
        <a:xfrm>
          <a:off x="0" y="0"/>
          <a:ext cx="0" cy="0"/>
          <a:chOff x="0" y="0"/>
          <a:chExt cx="0" cy="0"/>
        </a:xfrm>
      </p:grpSpPr>
      <p:sp>
        <p:nvSpPr>
          <p:cNvPr id="3" name="Sous-titre 2">
            <a:extLst>
              <a:ext uri="{FF2B5EF4-FFF2-40B4-BE49-F238E27FC236}">
                <a16:creationId xmlns:a16="http://schemas.microsoft.com/office/drawing/2014/main" id="{C9763542-D473-9C0D-5A4C-8F8CF5BADF39}"/>
              </a:ext>
            </a:extLst>
          </p:cNvPr>
          <p:cNvSpPr>
            <a:spLocks noGrp="1"/>
          </p:cNvSpPr>
          <p:nvPr>
            <p:ph type="subTitle" idx="1"/>
          </p:nvPr>
        </p:nvSpPr>
        <p:spPr>
          <a:xfrm>
            <a:off x="1048279" y="6493933"/>
            <a:ext cx="8915399" cy="332596"/>
          </a:xfrm>
        </p:spPr>
        <p:txBody>
          <a:bodyPr>
            <a:normAutofit fontScale="92500" lnSpcReduction="10000"/>
          </a:bodyPr>
          <a:lstStyle/>
          <a:p>
            <a:endParaRPr lang="fr-FR" dirty="0"/>
          </a:p>
          <a:p>
            <a:endParaRPr lang="fr-FR" dirty="0"/>
          </a:p>
        </p:txBody>
      </p:sp>
      <p:pic>
        <p:nvPicPr>
          <p:cNvPr id="5" name="Image 4">
            <a:extLst>
              <a:ext uri="{FF2B5EF4-FFF2-40B4-BE49-F238E27FC236}">
                <a16:creationId xmlns:a16="http://schemas.microsoft.com/office/drawing/2014/main" id="{422D1284-7369-A497-4869-056EF993F7DE}"/>
              </a:ext>
            </a:extLst>
          </p:cNvPr>
          <p:cNvPicPr>
            <a:picLocks noChangeAspect="1"/>
          </p:cNvPicPr>
          <p:nvPr/>
        </p:nvPicPr>
        <p:blipFill>
          <a:blip r:embed="rId2"/>
          <a:stretch>
            <a:fillRect/>
          </a:stretch>
        </p:blipFill>
        <p:spPr>
          <a:xfrm>
            <a:off x="9842441" y="5731716"/>
            <a:ext cx="2349559" cy="1126284"/>
          </a:xfrm>
          <a:prstGeom prst="rect">
            <a:avLst/>
          </a:prstGeom>
        </p:spPr>
      </p:pic>
      <p:sp>
        <p:nvSpPr>
          <p:cNvPr id="6" name="ZoneTexte 5">
            <a:extLst>
              <a:ext uri="{FF2B5EF4-FFF2-40B4-BE49-F238E27FC236}">
                <a16:creationId xmlns:a16="http://schemas.microsoft.com/office/drawing/2014/main" id="{B074B6A6-7F58-E95F-FDFE-1E131F2A168B}"/>
              </a:ext>
            </a:extLst>
          </p:cNvPr>
          <p:cNvSpPr txBox="1"/>
          <p:nvPr/>
        </p:nvSpPr>
        <p:spPr>
          <a:xfrm>
            <a:off x="1278467" y="118533"/>
            <a:ext cx="8563974" cy="769441"/>
          </a:xfrm>
          <a:prstGeom prst="rect">
            <a:avLst/>
          </a:prstGeom>
          <a:noFill/>
        </p:spPr>
        <p:txBody>
          <a:bodyPr wrap="square" lIns="91440" tIns="45720" rIns="91440" bIns="45720" rtlCol="0" anchor="t">
            <a:spAutoFit/>
          </a:bodyPr>
          <a:lstStyle/>
          <a:p>
            <a:r>
              <a:rPr lang="fr-FR" sz="4400" dirty="0"/>
              <a:t>Projet d'</a:t>
            </a:r>
            <a:r>
              <a:rPr lang="fr-FR" sz="4400"/>
              <a:t>extension</a:t>
            </a:r>
            <a:endParaRPr lang="fr-FR" sz="4400" dirty="0"/>
          </a:p>
        </p:txBody>
      </p:sp>
      <p:sp>
        <p:nvSpPr>
          <p:cNvPr id="2" name="ZoneTexte 1">
            <a:extLst>
              <a:ext uri="{FF2B5EF4-FFF2-40B4-BE49-F238E27FC236}">
                <a16:creationId xmlns:a16="http://schemas.microsoft.com/office/drawing/2014/main" id="{7013298D-160D-8690-D347-6F862BA84F5B}"/>
              </a:ext>
            </a:extLst>
          </p:cNvPr>
          <p:cNvSpPr txBox="1"/>
          <p:nvPr/>
        </p:nvSpPr>
        <p:spPr>
          <a:xfrm>
            <a:off x="1711739" y="1258956"/>
            <a:ext cx="9221304" cy="29154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fr-FR"/>
          </a:p>
        </p:txBody>
      </p:sp>
      <p:sp>
        <p:nvSpPr>
          <p:cNvPr id="4" name="ZoneTexte 3">
            <a:extLst>
              <a:ext uri="{FF2B5EF4-FFF2-40B4-BE49-F238E27FC236}">
                <a16:creationId xmlns:a16="http://schemas.microsoft.com/office/drawing/2014/main" id="{49F9AFC8-D18B-9AC2-FB24-B3795D2C3121}"/>
              </a:ext>
            </a:extLst>
          </p:cNvPr>
          <p:cNvSpPr txBox="1"/>
          <p:nvPr/>
        </p:nvSpPr>
        <p:spPr>
          <a:xfrm>
            <a:off x="2118986" y="1367424"/>
            <a:ext cx="9248383" cy="40010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fr-FR" sz="2000" dirty="0"/>
          </a:p>
          <a:p>
            <a:pPr marL="285750" indent="-285750">
              <a:buFont typeface="Wingdings"/>
              <a:buChar char="Ø"/>
            </a:pPr>
            <a:r>
              <a:rPr lang="fr-FR" sz="2000" dirty="0"/>
              <a:t>Lancement des appels d'offres.</a:t>
            </a:r>
          </a:p>
          <a:p>
            <a:pPr marL="285750" indent="-285750">
              <a:buFont typeface="Wingdings"/>
              <a:buChar char="Ø"/>
            </a:pPr>
            <a:r>
              <a:rPr lang="fr-FR" sz="2000" dirty="0"/>
              <a:t>Recherche de financements une fois le montant évalué :</a:t>
            </a:r>
          </a:p>
          <a:p>
            <a:pPr marL="742950" lvl="1" indent="-285750">
              <a:buFont typeface="Courier New"/>
              <a:buChar char="o"/>
            </a:pPr>
            <a:r>
              <a:rPr lang="fr-FR" sz="2000" dirty="0"/>
              <a:t>prêts bancaires ( caution possible de la municipalité)</a:t>
            </a:r>
          </a:p>
          <a:p>
            <a:pPr marL="742950" lvl="1" indent="-285750">
              <a:buFont typeface="Courier New"/>
              <a:buChar char="o"/>
            </a:pPr>
            <a:r>
              <a:rPr lang="fr-FR" sz="2000" dirty="0"/>
              <a:t>Collectivités</a:t>
            </a:r>
          </a:p>
          <a:p>
            <a:pPr marL="742950" lvl="1" indent="-285750">
              <a:buFont typeface="Courier New"/>
              <a:buChar char="o"/>
            </a:pPr>
            <a:r>
              <a:rPr lang="fr-FR" sz="2000" dirty="0"/>
              <a:t>CNC</a:t>
            </a:r>
          </a:p>
          <a:p>
            <a:pPr marL="742950" lvl="1" indent="-285750">
              <a:buFont typeface="Courier New"/>
              <a:buChar char="o"/>
            </a:pPr>
            <a:r>
              <a:rPr lang="fr-FR" sz="2000" dirty="0"/>
              <a:t>Europe</a:t>
            </a:r>
          </a:p>
          <a:p>
            <a:pPr marL="742950" lvl="1" indent="-285750">
              <a:buFont typeface="Courier New"/>
              <a:buChar char="o"/>
            </a:pPr>
            <a:r>
              <a:rPr lang="fr-FR" sz="2000" dirty="0"/>
              <a:t>Fondation de France, mécénat…</a:t>
            </a:r>
          </a:p>
          <a:p>
            <a:pPr lvl="1"/>
            <a:endParaRPr lang="fr-FR" sz="2000" dirty="0"/>
          </a:p>
          <a:p>
            <a:pPr lvl="1"/>
            <a:endParaRPr lang="fr-FR" sz="2000" dirty="0"/>
          </a:p>
          <a:p>
            <a:pPr lvl="1"/>
            <a:r>
              <a:rPr lang="fr-FR" sz="2000" dirty="0"/>
              <a:t>Inauguration en 2030 au plus tard</a:t>
            </a:r>
          </a:p>
          <a:p>
            <a:pPr marL="285750" indent="-285750">
              <a:buFont typeface="Wingdings"/>
              <a:buChar char="Ø"/>
            </a:pPr>
            <a:endParaRPr lang="fr-FR" dirty="0"/>
          </a:p>
          <a:p>
            <a:endParaRPr lang="fr-FR" dirty="0"/>
          </a:p>
        </p:txBody>
      </p:sp>
      <p:sp>
        <p:nvSpPr>
          <p:cNvPr id="7" name="Sous-titre 2">
            <a:extLst>
              <a:ext uri="{FF2B5EF4-FFF2-40B4-BE49-F238E27FC236}">
                <a16:creationId xmlns:a16="http://schemas.microsoft.com/office/drawing/2014/main" id="{C222ADF2-2F0C-40CF-8B62-12C4857DB55B}"/>
              </a:ext>
            </a:extLst>
          </p:cNvPr>
          <p:cNvSpPr txBox="1">
            <a:spLocks/>
          </p:cNvSpPr>
          <p:nvPr/>
        </p:nvSpPr>
        <p:spPr>
          <a:xfrm>
            <a:off x="1048279" y="6492875"/>
            <a:ext cx="8915399" cy="332596"/>
          </a:xfrm>
          <a:prstGeom prst="rect">
            <a:avLst/>
          </a:prstGeom>
        </p:spPr>
        <p:txBody>
          <a:bodyPr vert="horz" lIns="91440" tIns="45720" rIns="91440" bIns="45720" rtlCol="0" anchor="t">
            <a:normAutofit fontScale="92500" lnSpcReduction="10000"/>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3026923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6CE1D8-8233-39B7-083E-58551AC8A8D9}"/>
              </a:ext>
            </a:extLst>
          </p:cNvPr>
          <p:cNvSpPr>
            <a:spLocks noGrp="1"/>
          </p:cNvSpPr>
          <p:nvPr>
            <p:ph type="title"/>
          </p:nvPr>
        </p:nvSpPr>
        <p:spPr/>
        <p:txBody>
          <a:bodyPr/>
          <a:lstStyle/>
          <a:p>
            <a:r>
              <a:rPr lang="fr-FR"/>
              <a:t>PROJET CULTUREL ASSOCIATIF</a:t>
            </a:r>
          </a:p>
        </p:txBody>
      </p:sp>
      <p:sp>
        <p:nvSpPr>
          <p:cNvPr id="3" name="Espace réservé du contenu 2">
            <a:extLst>
              <a:ext uri="{FF2B5EF4-FFF2-40B4-BE49-F238E27FC236}">
                <a16:creationId xmlns:a16="http://schemas.microsoft.com/office/drawing/2014/main" id="{F1457904-B3B0-DB52-5DFA-F0DA2ED97BEB}"/>
              </a:ext>
            </a:extLst>
          </p:cNvPr>
          <p:cNvSpPr>
            <a:spLocks noGrp="1"/>
          </p:cNvSpPr>
          <p:nvPr>
            <p:ph idx="1"/>
          </p:nvPr>
        </p:nvSpPr>
        <p:spPr>
          <a:xfrm>
            <a:off x="2290200" y="1574157"/>
            <a:ext cx="9204767" cy="4337065"/>
          </a:xfrm>
        </p:spPr>
        <p:txBody>
          <a:bodyPr vert="horz" lIns="91440" tIns="45720" rIns="91440" bIns="45720" rtlCol="0" anchor="t">
            <a:normAutofit/>
          </a:bodyPr>
          <a:lstStyle/>
          <a:p>
            <a:r>
              <a:rPr lang="fr-FR"/>
              <a:t>ECHANGES </a:t>
            </a:r>
          </a:p>
        </p:txBody>
      </p:sp>
      <p:sp>
        <p:nvSpPr>
          <p:cNvPr id="4" name="Sous-titre 2">
            <a:extLst>
              <a:ext uri="{FF2B5EF4-FFF2-40B4-BE49-F238E27FC236}">
                <a16:creationId xmlns:a16="http://schemas.microsoft.com/office/drawing/2014/main" id="{A63F6B81-2CB7-4314-87BA-93F2B1854D77}"/>
              </a:ext>
            </a:extLst>
          </p:cNvPr>
          <p:cNvSpPr txBox="1">
            <a:spLocks/>
          </p:cNvSpPr>
          <p:nvPr/>
        </p:nvSpPr>
        <p:spPr>
          <a:xfrm>
            <a:off x="1048279" y="6492875"/>
            <a:ext cx="8915399" cy="33259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3716646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a:extLst>
              <a:ext uri="{FF2B5EF4-FFF2-40B4-BE49-F238E27FC236}">
                <a16:creationId xmlns:a16="http://schemas.microsoft.com/office/drawing/2014/main" id="{E6967491-6945-467C-9D11-01B10A72B81F}"/>
              </a:ext>
            </a:extLst>
          </p:cNvPr>
          <p:cNvSpPr>
            <a:spLocks noGrp="1"/>
          </p:cNvSpPr>
          <p:nvPr>
            <p:ph type="subTitle" idx="1"/>
          </p:nvPr>
        </p:nvSpPr>
        <p:spPr>
          <a:xfrm>
            <a:off x="1048279" y="6492875"/>
            <a:ext cx="8915399" cy="332596"/>
          </a:xfrm>
        </p:spPr>
        <p:txBody>
          <a:bodyPr>
            <a:normAutofit fontScale="92500" lnSpcReduction="10000"/>
          </a:bodyPr>
          <a:lstStyle/>
          <a:p>
            <a:r>
              <a:rPr lang="fr-FR" dirty="0"/>
              <a:t>ASSEMBLEE GENERALE EXTRA - ORDINAIRE  27 JUIN 2026</a:t>
            </a:r>
          </a:p>
        </p:txBody>
      </p:sp>
      <p:pic>
        <p:nvPicPr>
          <p:cNvPr id="5" name="Image 4">
            <a:extLst>
              <a:ext uri="{FF2B5EF4-FFF2-40B4-BE49-F238E27FC236}">
                <a16:creationId xmlns:a16="http://schemas.microsoft.com/office/drawing/2014/main" id="{A5CE306E-CB01-4F02-B7DE-1481E726A0ED}"/>
              </a:ext>
            </a:extLst>
          </p:cNvPr>
          <p:cNvPicPr>
            <a:picLocks noChangeAspect="1"/>
          </p:cNvPicPr>
          <p:nvPr/>
        </p:nvPicPr>
        <p:blipFill>
          <a:blip r:embed="rId2"/>
          <a:stretch>
            <a:fillRect/>
          </a:stretch>
        </p:blipFill>
        <p:spPr>
          <a:xfrm>
            <a:off x="9842441" y="5731716"/>
            <a:ext cx="2349559" cy="1126284"/>
          </a:xfrm>
          <a:prstGeom prst="rect">
            <a:avLst/>
          </a:prstGeom>
        </p:spPr>
      </p:pic>
      <p:sp>
        <p:nvSpPr>
          <p:cNvPr id="6" name="Google Shape;139;p22">
            <a:extLst>
              <a:ext uri="{FF2B5EF4-FFF2-40B4-BE49-F238E27FC236}">
                <a16:creationId xmlns:a16="http://schemas.microsoft.com/office/drawing/2014/main" id="{03E8933C-87B6-4599-9168-A9CDD8E81778}"/>
              </a:ext>
            </a:extLst>
          </p:cNvPr>
          <p:cNvSpPr txBox="1">
            <a:spLocks/>
          </p:cNvSpPr>
          <p:nvPr/>
        </p:nvSpPr>
        <p:spPr>
          <a:xfrm>
            <a:off x="1520792" y="1246225"/>
            <a:ext cx="10671208" cy="4866600"/>
          </a:xfrm>
          <a:prstGeom prst="rect">
            <a:avLst/>
          </a:prstGeom>
        </p:spPr>
        <p:txBody>
          <a:bodyPr spcFirstLastPara="1" vert="horz" wrap="square" lIns="91425" tIns="45700" rIns="91425" bIns="45700" rtlCol="0" anchor="t" anchorCtr="0">
            <a:no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fr-FR" sz="2800" dirty="0">
                <a:sym typeface="Arial"/>
              </a:rPr>
              <a:t>Les membres du Conseil d'administration sollicitent l'accord des membres de l'association Iris pour mettre en œuvre, dans sa globalité, la phase extension de notre projet de développement associ</a:t>
            </a:r>
            <a:r>
              <a:rPr lang="fr-FR" sz="2800" dirty="0">
                <a:solidFill>
                  <a:srgbClr val="595959"/>
                </a:solidFill>
                <a:latin typeface="Century Gothic"/>
                <a:cs typeface="Arial"/>
              </a:rPr>
              <a:t>é</a:t>
            </a:r>
            <a:r>
              <a:rPr lang="fr-FR" sz="2800" dirty="0">
                <a:sym typeface="Arial"/>
              </a:rPr>
              <a:t> au projet culturel associatif statutaire.</a:t>
            </a:r>
            <a:endParaRPr lang="fr-FR" sz="2800" dirty="0">
              <a:solidFill>
                <a:srgbClr val="595959"/>
              </a:solidFill>
              <a:latin typeface="Century Gothic"/>
              <a:ea typeface="Arial"/>
              <a:cs typeface="Arial"/>
            </a:endParaRPr>
          </a:p>
          <a:p>
            <a:pPr marL="457200" indent="-457200">
              <a:buFont typeface="Calibri" charset="2"/>
              <a:buChar char="-"/>
            </a:pPr>
            <a:endParaRPr lang="fr-FR" sz="2800" dirty="0">
              <a:solidFill>
                <a:srgbClr val="595959"/>
              </a:solidFill>
              <a:latin typeface="Century Gothic"/>
              <a:ea typeface="Arial"/>
              <a:cs typeface="Arial"/>
            </a:endParaRPr>
          </a:p>
          <a:p>
            <a:pPr>
              <a:buClr>
                <a:srgbClr val="A53010"/>
              </a:buClr>
              <a:buFont typeface="Wingdings 3" charset="2"/>
              <a:buNone/>
            </a:pPr>
            <a:endParaRPr lang="fr-FR" sz="2800" dirty="0">
              <a:solidFill>
                <a:srgbClr val="595959"/>
              </a:solidFill>
              <a:latin typeface="Century Gothic"/>
              <a:ea typeface="Arial"/>
              <a:cs typeface="Arial"/>
            </a:endParaRPr>
          </a:p>
          <a:p>
            <a:pPr>
              <a:buClr>
                <a:prstClr val="black"/>
              </a:buClr>
              <a:buSzPts val="1100"/>
              <a:buFont typeface="Arial"/>
            </a:pPr>
            <a:endParaRPr lang="fr-FR" sz="3000" dirty="0">
              <a:solidFill>
                <a:srgbClr val="000000"/>
              </a:solidFill>
              <a:highlight>
                <a:srgbClr val="FFFFFF"/>
              </a:highlight>
              <a:latin typeface="Arial"/>
              <a:cs typeface="Arial"/>
            </a:endParaRPr>
          </a:p>
          <a:p>
            <a:endParaRPr lang="fr-FR" dirty="0"/>
          </a:p>
        </p:txBody>
      </p:sp>
      <p:sp>
        <p:nvSpPr>
          <p:cNvPr id="7" name="Google Shape;138;p22">
            <a:extLst>
              <a:ext uri="{FF2B5EF4-FFF2-40B4-BE49-F238E27FC236}">
                <a16:creationId xmlns:a16="http://schemas.microsoft.com/office/drawing/2014/main" id="{234C2F0C-26EE-4538-AAC3-F88AE44B2D0B}"/>
              </a:ext>
            </a:extLst>
          </p:cNvPr>
          <p:cNvSpPr txBox="1">
            <a:spLocks/>
          </p:cNvSpPr>
          <p:nvPr/>
        </p:nvSpPr>
        <p:spPr>
          <a:xfrm>
            <a:off x="838200" y="365125"/>
            <a:ext cx="10515600" cy="950400"/>
          </a:xfrm>
          <a:prstGeom prst="rect">
            <a:avLst/>
          </a:prstGeom>
        </p:spPr>
        <p:txBody>
          <a:bodyPr spcFirstLastPara="1" vert="horz" wrap="square" lIns="91425" tIns="45700" rIns="91425" bIns="45700" rtlCol="0" anchor="ctr" anchorCtr="0">
            <a:normAutofit/>
          </a:bodyPr>
          <a:lstStyle>
            <a:lvl1pPr algn="l" defTabSz="4572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fr-FR" sz="4400" dirty="0"/>
              <a:t>VOTE</a:t>
            </a:r>
          </a:p>
        </p:txBody>
      </p:sp>
    </p:spTree>
    <p:extLst>
      <p:ext uri="{BB962C8B-B14F-4D97-AF65-F5344CB8AC3E}">
        <p14:creationId xmlns:p14="http://schemas.microsoft.com/office/powerpoint/2010/main" val="183748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E28407-3D25-4EC6-B23A-81486276C3B3}"/>
              </a:ext>
            </a:extLst>
          </p:cNvPr>
          <p:cNvSpPr>
            <a:spLocks noGrp="1"/>
          </p:cNvSpPr>
          <p:nvPr>
            <p:ph type="ctrTitle"/>
          </p:nvPr>
        </p:nvSpPr>
        <p:spPr>
          <a:xfrm>
            <a:off x="2470680" y="2506242"/>
            <a:ext cx="8915399" cy="1845515"/>
          </a:xfrm>
        </p:spPr>
        <p:txBody>
          <a:bodyPr>
            <a:normAutofit/>
          </a:bodyPr>
          <a:lstStyle/>
          <a:p>
            <a:pPr marL="0" lvl="0" indent="0" algn="ctr" rtl="0">
              <a:lnSpc>
                <a:spcPct val="90000"/>
              </a:lnSpc>
              <a:spcBef>
                <a:spcPts val="0"/>
              </a:spcBef>
              <a:spcAft>
                <a:spcPts val="0"/>
              </a:spcAft>
            </a:pPr>
            <a:r>
              <a:rPr lang="fr-FR" dirty="0"/>
              <a:t>Merci de votre participation</a:t>
            </a:r>
          </a:p>
        </p:txBody>
      </p:sp>
      <p:pic>
        <p:nvPicPr>
          <p:cNvPr id="5" name="Image 4">
            <a:extLst>
              <a:ext uri="{FF2B5EF4-FFF2-40B4-BE49-F238E27FC236}">
                <a16:creationId xmlns:a16="http://schemas.microsoft.com/office/drawing/2014/main" id="{A5CE306E-CB01-4F02-B7DE-1481E726A0ED}"/>
              </a:ext>
            </a:extLst>
          </p:cNvPr>
          <p:cNvPicPr>
            <a:picLocks noChangeAspect="1"/>
          </p:cNvPicPr>
          <p:nvPr/>
        </p:nvPicPr>
        <p:blipFill>
          <a:blip r:embed="rId2"/>
          <a:stretch>
            <a:fillRect/>
          </a:stretch>
        </p:blipFill>
        <p:spPr>
          <a:xfrm>
            <a:off x="9842441" y="5731716"/>
            <a:ext cx="2349559" cy="1126284"/>
          </a:xfrm>
          <a:prstGeom prst="rect">
            <a:avLst/>
          </a:prstGeom>
        </p:spPr>
      </p:pic>
      <p:sp>
        <p:nvSpPr>
          <p:cNvPr id="7" name="Sous-titre 2">
            <a:extLst>
              <a:ext uri="{FF2B5EF4-FFF2-40B4-BE49-F238E27FC236}">
                <a16:creationId xmlns:a16="http://schemas.microsoft.com/office/drawing/2014/main" id="{CD79C324-E8D3-47D1-8366-6434FA9EF7D4}"/>
              </a:ext>
            </a:extLst>
          </p:cNvPr>
          <p:cNvSpPr txBox="1">
            <a:spLocks/>
          </p:cNvSpPr>
          <p:nvPr/>
        </p:nvSpPr>
        <p:spPr>
          <a:xfrm>
            <a:off x="1048279" y="6492875"/>
            <a:ext cx="8915399" cy="332596"/>
          </a:xfrm>
          <a:prstGeom prst="rect">
            <a:avLst/>
          </a:prstGeom>
        </p:spPr>
        <p:txBody>
          <a:bodyPr vert="horz" lIns="91440" tIns="45720" rIns="91440" bIns="45720" rtlCol="0" anchor="t">
            <a:normAutofit fontScale="92500" lnSpcReduction="10000"/>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r>
              <a:rPr lang="fr-FR"/>
              <a:t>ASSEMBLEE GENERALE EXTRA - ORDINAIRE  27 JUIN 2026</a:t>
            </a:r>
            <a:endParaRPr lang="fr-FR" dirty="0"/>
          </a:p>
        </p:txBody>
      </p:sp>
    </p:spTree>
    <p:extLst>
      <p:ext uri="{BB962C8B-B14F-4D97-AF65-F5344CB8AC3E}">
        <p14:creationId xmlns:p14="http://schemas.microsoft.com/office/powerpoint/2010/main" val="260011867"/>
      </p:ext>
    </p:extLst>
  </p:cSld>
  <p:clrMapOvr>
    <a:masterClrMapping/>
  </p:clrMapOvr>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1FF0FF8D672D2448831852D60F64D44" ma:contentTypeVersion="16" ma:contentTypeDescription="Crée un document." ma:contentTypeScope="" ma:versionID="29d6c323679631ed028d67e4823de411">
  <xsd:schema xmlns:xsd="http://www.w3.org/2001/XMLSchema" xmlns:xs="http://www.w3.org/2001/XMLSchema" xmlns:p="http://schemas.microsoft.com/office/2006/metadata/properties" xmlns:ns2="cf7fff8f-9abd-4113-b872-3914b55c0df4" xmlns:ns3="9172cc36-1bb1-4646-9275-e07f358fcfa1" targetNamespace="http://schemas.microsoft.com/office/2006/metadata/properties" ma:root="true" ma:fieldsID="2e1c031556ef9aba5a974d99eda72d88" ns2:_="" ns3:_="">
    <xsd:import namespace="cf7fff8f-9abd-4113-b872-3914b55c0df4"/>
    <xsd:import namespace="9172cc36-1bb1-4646-9275-e07f358fcfa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7fff8f-9abd-4113-b872-3914b55c0d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Balises d’images" ma:readOnly="false" ma:fieldId="{5cf76f15-5ced-4ddc-b409-7134ff3c332f}" ma:taxonomyMulti="true" ma:sspId="b0d03c9d-4dce-42f1-94cc-2835c73e29ea"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172cc36-1bb1-4646-9275-e07f358fcfa1"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1ada5aa0-284d-46f6-ac6e-07b0d5d6e2a1}" ma:internalName="TaxCatchAll" ma:showField="CatchAllData" ma:web="9172cc36-1bb1-4646-9275-e07f358fcfa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7fff8f-9abd-4113-b872-3914b55c0df4">
      <Terms xmlns="http://schemas.microsoft.com/office/infopath/2007/PartnerControls"/>
    </lcf76f155ced4ddcb4097134ff3c332f>
    <TaxCatchAll xmlns="9172cc36-1bb1-4646-9275-e07f358fcfa1" xsi:nil="true"/>
  </documentManagement>
</p:properties>
</file>

<file path=customXml/itemProps1.xml><?xml version="1.0" encoding="utf-8"?>
<ds:datastoreItem xmlns:ds="http://schemas.openxmlformats.org/officeDocument/2006/customXml" ds:itemID="{C97EBC92-F71B-4B3A-B6E4-00B026DAD970}">
  <ds:schemaRefs>
    <ds:schemaRef ds:uri="http://schemas.microsoft.com/sharepoint/v3/contenttype/forms"/>
  </ds:schemaRefs>
</ds:datastoreItem>
</file>

<file path=customXml/itemProps2.xml><?xml version="1.0" encoding="utf-8"?>
<ds:datastoreItem xmlns:ds="http://schemas.openxmlformats.org/officeDocument/2006/customXml" ds:itemID="{A0745DCF-DC12-470D-93F0-53F22BB02F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7fff8f-9abd-4113-b872-3914b55c0df4"/>
    <ds:schemaRef ds:uri="9172cc36-1bb1-4646-9275-e07f358fcf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27EFABC-58E1-41B0-B11E-C6597FBA687C}">
  <ds:schemaRefs>
    <ds:schemaRef ds:uri="9172cc36-1bb1-4646-9275-e07f358fcfa1"/>
    <ds:schemaRef ds:uri="cf7fff8f-9abd-4113-b872-3914b55c0df4"/>
    <ds:schemaRef ds:uri="http://www.w3.org/XML/1998/namespace"/>
    <ds:schemaRef ds:uri="http://purl.org/dc/elements/1.1/"/>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Gallery</Template>
  <TotalTime>431</TotalTime>
  <Words>1293</Words>
  <Application>Microsoft Office PowerPoint</Application>
  <PresentationFormat>Grand écran</PresentationFormat>
  <Paragraphs>102</Paragraphs>
  <Slides>24</Slides>
  <Notes>0</Notes>
  <HiddenSlides>0</HiddenSlides>
  <MMClips>0</MMClips>
  <ScaleCrop>false</ScaleCrop>
  <HeadingPairs>
    <vt:vector size="4" baseType="variant">
      <vt:variant>
        <vt:lpstr>Thème</vt:lpstr>
      </vt:variant>
      <vt:variant>
        <vt:i4>1</vt:i4>
      </vt:variant>
      <vt:variant>
        <vt:lpstr>Titres des diapositives</vt:lpstr>
      </vt:variant>
      <vt:variant>
        <vt:i4>24</vt:i4>
      </vt:variant>
    </vt:vector>
  </HeadingPairs>
  <TitlesOfParts>
    <vt:vector size="25" baseType="lpstr">
      <vt:lpstr>Brin</vt:lpstr>
      <vt:lpstr>ASSEMBLEE GENERALE  EXTRA - ORDINAIRE  27 JUIN 2026</vt:lpstr>
      <vt:lpstr>Présentation PowerPoint</vt:lpstr>
      <vt:lpstr>Déroulé</vt:lpstr>
      <vt:lpstr>Origines du projet</vt:lpstr>
      <vt:lpstr>Retour vers 2019</vt:lpstr>
      <vt:lpstr>NOTRE DEVELOPPEMENT</vt:lpstr>
      <vt:lpstr>NOTRE DEVELOPPEMENT </vt:lpstr>
      <vt:lpstr>Le Projet culturel et Associatif</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PROJET CULTUREL ASSOCIATIF</vt:lpstr>
      <vt:lpstr>Présentation PowerPoint</vt:lpstr>
      <vt:lpstr>Merci de votre participation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ASSEMBLEE GENERALE  EXTRA - ORDINAIRE  03 JUILLET 2024</dc:title>
  <dc:creator>Infos Cinéma Iris Questembert</dc:creator>
  <cp:lastModifiedBy>Jean-Christophe Monneau</cp:lastModifiedBy>
  <cp:revision>1093</cp:revision>
  <cp:lastPrinted>2026-06-19T07:16:01Z</cp:lastPrinted>
  <dcterms:created xsi:type="dcterms:W3CDTF">2024-06-28T11:19:16Z</dcterms:created>
  <dcterms:modified xsi:type="dcterms:W3CDTF">2026-06-20T15:18:23Z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0x010100E1FF0FF8D672D2448831852D60F64D44</vt:lpwstr>
  </property>
  <property fmtid="{D5CDD505-2E9C-101B-9397-08002B2CF9AE}" pid="3" name="MediaServiceImageTags">
    <vt:lpwstr/>
  </property>
</Properties>
</file>