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1"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10/12/2015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smtClean="0"/>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10/12/2015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smtClean="0"/>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10/12/2015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smtClean="0"/>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smtClean="0"/>
              <a:t>Modifiez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10/12/2015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10/12/2015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10/12/2015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smtClean="0"/>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10/12/2015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smtClean="0"/>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10/12/2015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10/12/2015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10/12/2015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10/12/2015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10/12/2015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smtClean="0"/>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10/12/2015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smtClean="0"/>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10/12/2015</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10/12/2015</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Musée de la </a:t>
            </a:r>
            <a:r>
              <a:rPr lang="fr-FR" dirty="0" smtClean="0"/>
              <a:t>Résistance :</a:t>
            </a:r>
            <a:br>
              <a:rPr lang="fr-FR" dirty="0" smtClean="0"/>
            </a:br>
            <a:r>
              <a:rPr lang="fr-FR" dirty="0" smtClean="0"/>
              <a:t>Participation des communes de Malestroit et Saint-Marcel</a:t>
            </a:r>
            <a:br>
              <a:rPr lang="fr-FR" dirty="0" smtClean="0"/>
            </a:br>
            <a:endParaRPr lang="fr-FR" dirty="0"/>
          </a:p>
        </p:txBody>
      </p:sp>
      <p:sp>
        <p:nvSpPr>
          <p:cNvPr id="3" name="Sous-titre 2"/>
          <p:cNvSpPr>
            <a:spLocks noGrp="1"/>
          </p:cNvSpPr>
          <p:nvPr>
            <p:ph type="subTitle" idx="1"/>
          </p:nvPr>
        </p:nvSpPr>
        <p:spPr/>
        <p:txBody>
          <a:bodyPr/>
          <a:lstStyle/>
          <a:p>
            <a:r>
              <a:rPr lang="fr-FR" dirty="0" smtClean="0"/>
              <a:t>Scénarios envisagés pour une nouvelle réunion de la CLECT – 13 octobre 2015</a:t>
            </a:r>
            <a:endParaRPr lang="fr-FR" dirty="0"/>
          </a:p>
        </p:txBody>
      </p:sp>
    </p:spTree>
    <p:extLst>
      <p:ext uri="{BB962C8B-B14F-4D97-AF65-F5344CB8AC3E}">
        <p14:creationId xmlns:p14="http://schemas.microsoft.com/office/powerpoint/2010/main" val="830973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Rappel du mode de calcul retenu par la CLECT le 15 septembre 2014</a:t>
            </a:r>
            <a:endParaRPr lang="fr-FR" dirty="0"/>
          </a:p>
        </p:txBody>
      </p:sp>
      <p:sp>
        <p:nvSpPr>
          <p:cNvPr id="3" name="Espace réservé du contenu 2"/>
          <p:cNvSpPr>
            <a:spLocks noGrp="1"/>
          </p:cNvSpPr>
          <p:nvPr>
            <p:ph sz="half" idx="1"/>
          </p:nvPr>
        </p:nvSpPr>
        <p:spPr>
          <a:xfrm>
            <a:off x="393701" y="2222287"/>
            <a:ext cx="4064000" cy="3638763"/>
          </a:xfrm>
        </p:spPr>
        <p:txBody>
          <a:bodyPr/>
          <a:lstStyle/>
          <a:p>
            <a:r>
              <a:rPr lang="fr-FR" dirty="0" smtClean="0"/>
              <a:t>Les élus ont décidé de retenir le résultat de la section de fonctionnement de l’année 2013 uniquement, estimant que les années 2011 et 2012 ont été faussées par des recettes ou des dépenses exceptionnelles.</a:t>
            </a:r>
            <a:endParaRPr lang="fr-FR" dirty="0"/>
          </a:p>
        </p:txBody>
      </p:sp>
      <p:sp>
        <p:nvSpPr>
          <p:cNvPr id="4" name="Espace réservé du contenu 3"/>
          <p:cNvSpPr>
            <a:spLocks noGrp="1"/>
          </p:cNvSpPr>
          <p:nvPr>
            <p:ph sz="half" idx="2"/>
          </p:nvPr>
        </p:nvSpPr>
        <p:spPr>
          <a:xfrm>
            <a:off x="4762500" y="2222287"/>
            <a:ext cx="7010399" cy="3638764"/>
          </a:xfrm>
        </p:spPr>
        <p:txBody>
          <a:bodyPr/>
          <a:lstStyle/>
          <a:p>
            <a:r>
              <a:rPr lang="fr-FR" dirty="0" smtClean="0"/>
              <a:t>Résultat de fonctionnement 2013 : excédent de 8.460,82 €</a:t>
            </a:r>
          </a:p>
          <a:p>
            <a:r>
              <a:rPr lang="fr-FR" dirty="0" smtClean="0"/>
              <a:t>Correction tenant compte des contributions des 2 communes : - 48.000 €</a:t>
            </a:r>
          </a:p>
          <a:p>
            <a:r>
              <a:rPr lang="fr-FR" dirty="0" smtClean="0"/>
              <a:t>Résultat corrigé : - 39.539,18 €, arrondi à – 40.000 €</a:t>
            </a:r>
          </a:p>
          <a:p>
            <a:pPr marL="0" indent="0">
              <a:buNone/>
            </a:pPr>
            <a:endParaRPr lang="fr-FR" dirty="0" smtClean="0"/>
          </a:p>
          <a:p>
            <a:pPr>
              <a:buFont typeface="Wingdings" panose="05000000000000000000" pitchFamily="2" charset="2"/>
              <a:buChar char="Ø"/>
            </a:pPr>
            <a:r>
              <a:rPr lang="fr-FR" dirty="0" smtClean="0"/>
              <a:t>	Participation fixée à 20.000 € par commune et par an</a:t>
            </a:r>
            <a:endParaRPr lang="fr-FR" dirty="0"/>
          </a:p>
        </p:txBody>
      </p:sp>
    </p:spTree>
    <p:extLst>
      <p:ext uri="{BB962C8B-B14F-4D97-AF65-F5344CB8AC3E}">
        <p14:creationId xmlns:p14="http://schemas.microsoft.com/office/powerpoint/2010/main" val="403006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barn(inVertical)">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arn(inVertical)">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barn(inVertical)">
                                      <p:cBhvr>
                                        <p:cTn id="21" dur="5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barn(inVertical)">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Calcul du transfert de charges en tenant compte de l’exercice 2014</a:t>
            </a:r>
            <a:endParaRPr lang="fr-FR" dirty="0"/>
          </a:p>
        </p:txBody>
      </p:sp>
      <p:sp>
        <p:nvSpPr>
          <p:cNvPr id="3" name="Espace réservé du contenu 2"/>
          <p:cNvSpPr>
            <a:spLocks noGrp="1"/>
          </p:cNvSpPr>
          <p:nvPr>
            <p:ph sz="half" idx="1"/>
          </p:nvPr>
        </p:nvSpPr>
        <p:spPr>
          <a:xfrm>
            <a:off x="330201" y="2488987"/>
            <a:ext cx="4216399" cy="3638763"/>
          </a:xfrm>
        </p:spPr>
        <p:txBody>
          <a:bodyPr>
            <a:normAutofit fontScale="92500"/>
          </a:bodyPr>
          <a:lstStyle/>
          <a:p>
            <a:r>
              <a:rPr lang="fr-FR" dirty="0"/>
              <a:t>Le Syndicat a opéré des changements dans la gestion </a:t>
            </a:r>
            <a:r>
              <a:rPr lang="fr-FR" dirty="0" smtClean="0"/>
              <a:t>du </a:t>
            </a:r>
            <a:r>
              <a:rPr lang="fr-FR" dirty="0"/>
              <a:t>Musée, ayant pour conséquence la diminution notable des coûts de fonctionnement.</a:t>
            </a:r>
          </a:p>
          <a:p>
            <a:r>
              <a:rPr lang="fr-FR" dirty="0"/>
              <a:t>La situation s’est tellement améliorée que le Syndicat a pu rembourser l’avance faite par les 2 communes et a dégagé un excédent de fonctionnement pour l’exercice 2014 de 74.142,73 € (montant qui peut être arrondi à 74.000 €</a:t>
            </a:r>
            <a:r>
              <a:rPr lang="fr-FR" dirty="0" smtClean="0"/>
              <a:t>).</a:t>
            </a:r>
            <a:endParaRPr lang="fr-FR" dirty="0"/>
          </a:p>
        </p:txBody>
      </p:sp>
      <p:sp>
        <p:nvSpPr>
          <p:cNvPr id="4" name="Espace réservé du contenu 3"/>
          <p:cNvSpPr>
            <a:spLocks noGrp="1"/>
          </p:cNvSpPr>
          <p:nvPr>
            <p:ph sz="half" idx="2"/>
          </p:nvPr>
        </p:nvSpPr>
        <p:spPr>
          <a:xfrm>
            <a:off x="4762500" y="2222287"/>
            <a:ext cx="7213601" cy="3638764"/>
          </a:xfrm>
        </p:spPr>
        <p:txBody>
          <a:bodyPr>
            <a:normAutofit fontScale="92500"/>
          </a:bodyPr>
          <a:lstStyle/>
          <a:p>
            <a:r>
              <a:rPr lang="fr-FR" dirty="0"/>
              <a:t>Résultat de fonctionnement </a:t>
            </a:r>
            <a:r>
              <a:rPr lang="fr-FR" dirty="0" smtClean="0"/>
              <a:t>2014 </a:t>
            </a:r>
            <a:r>
              <a:rPr lang="fr-FR" dirty="0"/>
              <a:t>: excédent de </a:t>
            </a:r>
            <a:r>
              <a:rPr lang="fr-FR" dirty="0" smtClean="0"/>
              <a:t>74.000 </a:t>
            </a:r>
            <a:r>
              <a:rPr lang="fr-FR" dirty="0"/>
              <a:t>€</a:t>
            </a:r>
          </a:p>
          <a:p>
            <a:pPr marL="0" indent="0">
              <a:buNone/>
            </a:pPr>
            <a:endParaRPr lang="fr-FR" dirty="0"/>
          </a:p>
          <a:p>
            <a:pPr>
              <a:buFont typeface="Wingdings" panose="05000000000000000000" pitchFamily="2" charset="2"/>
              <a:buChar char="Ø"/>
            </a:pPr>
            <a:r>
              <a:rPr lang="fr-FR" dirty="0"/>
              <a:t>	Reversement par la CCVOL de 37.000 € par commune et par an</a:t>
            </a:r>
            <a:endParaRPr lang="fr-FR" dirty="0"/>
          </a:p>
        </p:txBody>
      </p:sp>
    </p:spTree>
    <p:extLst>
      <p:ext uri="{BB962C8B-B14F-4D97-AF65-F5344CB8AC3E}">
        <p14:creationId xmlns:p14="http://schemas.microsoft.com/office/powerpoint/2010/main" val="227603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barn(inVertical)">
                                      <p:cBhvr>
                                        <p:cTn id="2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Calcul du transfert de charges en tenant compte des exercices 2013 et 2014</a:t>
            </a:r>
            <a:endParaRPr lang="fr-FR" dirty="0"/>
          </a:p>
        </p:txBody>
      </p:sp>
      <p:sp>
        <p:nvSpPr>
          <p:cNvPr id="3" name="Espace réservé du contenu 2"/>
          <p:cNvSpPr>
            <a:spLocks noGrp="1"/>
          </p:cNvSpPr>
          <p:nvPr>
            <p:ph sz="half" idx="1"/>
          </p:nvPr>
        </p:nvSpPr>
        <p:spPr>
          <a:xfrm>
            <a:off x="292101" y="2222287"/>
            <a:ext cx="4203699" cy="3638763"/>
          </a:xfrm>
        </p:spPr>
        <p:txBody>
          <a:bodyPr/>
          <a:lstStyle/>
          <a:p>
            <a:r>
              <a:rPr lang="fr-FR" dirty="0" smtClean="0"/>
              <a:t>En retenant la décision de la CLECT visant à exclure les années 2011 et 2012 considérées comme exceptionnelles, le calcul peut être effectué en ne retenant que les années 2013 et 2014.</a:t>
            </a:r>
            <a:endParaRPr lang="fr-FR" dirty="0"/>
          </a:p>
        </p:txBody>
      </p:sp>
      <p:sp>
        <p:nvSpPr>
          <p:cNvPr id="4" name="Espace réservé du contenu 3"/>
          <p:cNvSpPr>
            <a:spLocks noGrp="1"/>
          </p:cNvSpPr>
          <p:nvPr>
            <p:ph sz="half" idx="2"/>
          </p:nvPr>
        </p:nvSpPr>
        <p:spPr>
          <a:xfrm>
            <a:off x="4762500" y="2222287"/>
            <a:ext cx="7124700" cy="3638764"/>
          </a:xfrm>
        </p:spPr>
        <p:txBody>
          <a:bodyPr/>
          <a:lstStyle/>
          <a:p>
            <a:r>
              <a:rPr lang="fr-FR" dirty="0"/>
              <a:t>Résultat de fonctionnement 2013 </a:t>
            </a:r>
            <a:r>
              <a:rPr lang="fr-FR" dirty="0" smtClean="0"/>
              <a:t>(pris en compte par la CLECT) : - 40.000 € (arrondi)</a:t>
            </a:r>
            <a:endParaRPr lang="fr-FR" dirty="0"/>
          </a:p>
          <a:p>
            <a:r>
              <a:rPr lang="fr-FR" dirty="0"/>
              <a:t>Résultat de fonctionnement </a:t>
            </a:r>
            <a:r>
              <a:rPr lang="fr-FR" dirty="0" smtClean="0"/>
              <a:t>2014 : + 74.000€ (arrondi)</a:t>
            </a:r>
            <a:endParaRPr lang="fr-FR" dirty="0"/>
          </a:p>
          <a:p>
            <a:r>
              <a:rPr lang="fr-FR" dirty="0"/>
              <a:t>Résultat </a:t>
            </a:r>
            <a:r>
              <a:rPr lang="fr-FR" dirty="0" smtClean="0"/>
              <a:t>cumulé : + 34.000 € sur deux ans, soit une moyenne annuelle de 17.000 €</a:t>
            </a:r>
            <a:endParaRPr lang="fr-FR" dirty="0"/>
          </a:p>
          <a:p>
            <a:pPr marL="0" indent="0">
              <a:buNone/>
            </a:pPr>
            <a:endParaRPr lang="fr-FR" dirty="0"/>
          </a:p>
          <a:p>
            <a:pPr>
              <a:buFont typeface="Wingdings" panose="05000000000000000000" pitchFamily="2" charset="2"/>
              <a:buChar char="Ø"/>
            </a:pPr>
            <a:r>
              <a:rPr lang="fr-FR" dirty="0"/>
              <a:t>	Reversement par la CCVOL de </a:t>
            </a:r>
            <a:r>
              <a:rPr lang="fr-FR" dirty="0" smtClean="0"/>
              <a:t>8.500 </a:t>
            </a:r>
            <a:r>
              <a:rPr lang="fr-FR" dirty="0"/>
              <a:t>€ par commune et par </a:t>
            </a:r>
            <a:r>
              <a:rPr lang="fr-FR" dirty="0" smtClean="0"/>
              <a:t>an</a:t>
            </a:r>
            <a:endParaRPr lang="fr-FR" dirty="0"/>
          </a:p>
        </p:txBody>
      </p:sp>
    </p:spTree>
    <p:extLst>
      <p:ext uri="{BB962C8B-B14F-4D97-AF65-F5344CB8AC3E}">
        <p14:creationId xmlns:p14="http://schemas.microsoft.com/office/powerpoint/2010/main" val="2736249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barn(inVertical)">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arn(inVertical)">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barn(inVertical)">
                                      <p:cBhvr>
                                        <p:cTn id="21" dur="5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barn(inVertical)">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Complément d’hypothèses</a:t>
            </a:r>
            <a:endParaRPr lang="fr-FR" dirty="0"/>
          </a:p>
        </p:txBody>
      </p:sp>
      <p:sp>
        <p:nvSpPr>
          <p:cNvPr id="3" name="Espace réservé du contenu 2"/>
          <p:cNvSpPr>
            <a:spLocks noGrp="1"/>
          </p:cNvSpPr>
          <p:nvPr>
            <p:ph sz="half" idx="1"/>
          </p:nvPr>
        </p:nvSpPr>
        <p:spPr>
          <a:xfrm>
            <a:off x="368301" y="2384318"/>
            <a:ext cx="4406899" cy="3638763"/>
          </a:xfrm>
        </p:spPr>
        <p:txBody>
          <a:bodyPr/>
          <a:lstStyle/>
          <a:p>
            <a:r>
              <a:rPr lang="fr-FR" dirty="0" smtClean="0"/>
              <a:t>Le cabinet </a:t>
            </a:r>
            <a:r>
              <a:rPr lang="fr-FR" dirty="0" err="1" smtClean="0"/>
              <a:t>Stratorial</a:t>
            </a:r>
            <a:r>
              <a:rPr lang="fr-FR" dirty="0" smtClean="0"/>
              <a:t>, missionné par la CCVOL, proposait de prendre en compte le résultat global incluant fonctionnement, investissement et report des années antérieures.</a:t>
            </a:r>
          </a:p>
          <a:p>
            <a:r>
              <a:rPr lang="fr-FR" dirty="0" smtClean="0"/>
              <a:t>Dans ce cas, le calcul doit s’effectuer sur la dernière année uniquement.</a:t>
            </a:r>
            <a:endParaRPr lang="fr-FR" dirty="0"/>
          </a:p>
        </p:txBody>
      </p:sp>
      <p:graphicFrame>
        <p:nvGraphicFramePr>
          <p:cNvPr id="5" name="Espace réservé du contenu 4"/>
          <p:cNvGraphicFramePr>
            <a:graphicFrameLocks noGrp="1"/>
          </p:cNvGraphicFramePr>
          <p:nvPr>
            <p:ph sz="half" idx="2"/>
            <p:extLst>
              <p:ext uri="{D42A27DB-BD31-4B8C-83A1-F6EECF244321}">
                <p14:modId xmlns:p14="http://schemas.microsoft.com/office/powerpoint/2010/main" val="1371899800"/>
              </p:ext>
            </p:extLst>
          </p:nvPr>
        </p:nvGraphicFramePr>
        <p:xfrm>
          <a:off x="5016506" y="2720339"/>
          <a:ext cx="6388096" cy="1483360"/>
        </p:xfrm>
        <a:graphic>
          <a:graphicData uri="http://schemas.openxmlformats.org/drawingml/2006/table">
            <a:tbl>
              <a:tblPr firstRow="1" bandRow="1">
                <a:tableStyleId>{5C22544A-7EE6-4342-B048-85BDC9FD1C3A}</a:tableStyleId>
              </a:tblPr>
              <a:tblGrid>
                <a:gridCol w="1597024"/>
                <a:gridCol w="1597024"/>
                <a:gridCol w="1597024"/>
                <a:gridCol w="1597024"/>
              </a:tblGrid>
              <a:tr h="370840">
                <a:tc>
                  <a:txBody>
                    <a:bodyPr/>
                    <a:lstStyle/>
                    <a:p>
                      <a:endParaRPr lang="fr-FR" dirty="0"/>
                    </a:p>
                  </a:txBody>
                  <a:tcPr/>
                </a:tc>
                <a:tc>
                  <a:txBody>
                    <a:bodyPr/>
                    <a:lstStyle/>
                    <a:p>
                      <a:r>
                        <a:rPr lang="fr-FR" dirty="0" smtClean="0"/>
                        <a:t>2014</a:t>
                      </a:r>
                      <a:endParaRPr lang="fr-FR" dirty="0"/>
                    </a:p>
                  </a:txBody>
                  <a:tcPr/>
                </a:tc>
                <a:tc>
                  <a:txBody>
                    <a:bodyPr/>
                    <a:lstStyle/>
                    <a:p>
                      <a:r>
                        <a:rPr lang="fr-FR" dirty="0" smtClean="0"/>
                        <a:t>Antérieur</a:t>
                      </a:r>
                      <a:endParaRPr lang="fr-FR" dirty="0"/>
                    </a:p>
                  </a:txBody>
                  <a:tcPr/>
                </a:tc>
                <a:tc>
                  <a:txBody>
                    <a:bodyPr/>
                    <a:lstStyle/>
                    <a:p>
                      <a:r>
                        <a:rPr lang="fr-FR" dirty="0" smtClean="0"/>
                        <a:t>Cumulé</a:t>
                      </a:r>
                      <a:endParaRPr lang="fr-FR" dirty="0"/>
                    </a:p>
                  </a:txBody>
                  <a:tcPr/>
                </a:tc>
              </a:tr>
              <a:tr h="370840">
                <a:tc>
                  <a:txBody>
                    <a:bodyPr/>
                    <a:lstStyle/>
                    <a:p>
                      <a:r>
                        <a:rPr lang="fr-FR" dirty="0" err="1" smtClean="0"/>
                        <a:t>Fctionmt</a:t>
                      </a:r>
                      <a:endParaRPr lang="fr-FR" dirty="0"/>
                    </a:p>
                  </a:txBody>
                  <a:tcPr/>
                </a:tc>
                <a:tc>
                  <a:txBody>
                    <a:bodyPr/>
                    <a:lstStyle/>
                    <a:p>
                      <a:r>
                        <a:rPr lang="fr-FR" dirty="0" smtClean="0">
                          <a:solidFill>
                            <a:schemeClr val="accent1"/>
                          </a:solidFill>
                        </a:rPr>
                        <a:t>74.142,73 €</a:t>
                      </a:r>
                      <a:endParaRPr lang="fr-FR" dirty="0">
                        <a:solidFill>
                          <a:schemeClr val="accent1"/>
                        </a:solidFill>
                      </a:endParaRPr>
                    </a:p>
                  </a:txBody>
                  <a:tcPr/>
                </a:tc>
                <a:tc>
                  <a:txBody>
                    <a:bodyPr/>
                    <a:lstStyle/>
                    <a:p>
                      <a:r>
                        <a:rPr lang="fr-FR" dirty="0" smtClean="0">
                          <a:solidFill>
                            <a:schemeClr val="accent6"/>
                          </a:solidFill>
                        </a:rPr>
                        <a:t>- 14.986,41 €</a:t>
                      </a:r>
                      <a:endParaRPr lang="fr-FR" dirty="0">
                        <a:solidFill>
                          <a:schemeClr val="accent6"/>
                        </a:solidFill>
                      </a:endParaRPr>
                    </a:p>
                  </a:txBody>
                  <a:tcPr/>
                </a:tc>
                <a:tc>
                  <a:txBody>
                    <a:bodyPr/>
                    <a:lstStyle/>
                    <a:p>
                      <a:r>
                        <a:rPr lang="fr-FR" dirty="0" smtClean="0">
                          <a:solidFill>
                            <a:schemeClr val="accent1"/>
                          </a:solidFill>
                        </a:rPr>
                        <a:t>59.156,32 €</a:t>
                      </a:r>
                      <a:endParaRPr lang="fr-FR" dirty="0">
                        <a:solidFill>
                          <a:schemeClr val="accent1"/>
                        </a:solidFill>
                      </a:endParaRPr>
                    </a:p>
                  </a:txBody>
                  <a:tcPr/>
                </a:tc>
              </a:tr>
              <a:tr h="370840">
                <a:tc>
                  <a:txBody>
                    <a:bodyPr/>
                    <a:lstStyle/>
                    <a:p>
                      <a:r>
                        <a:rPr lang="fr-FR" dirty="0" err="1" smtClean="0"/>
                        <a:t>Investmt</a:t>
                      </a:r>
                      <a:endParaRPr lang="fr-FR" dirty="0"/>
                    </a:p>
                  </a:txBody>
                  <a:tcPr/>
                </a:tc>
                <a:tc>
                  <a:txBody>
                    <a:bodyPr/>
                    <a:lstStyle/>
                    <a:p>
                      <a:r>
                        <a:rPr lang="fr-FR" dirty="0" smtClean="0">
                          <a:solidFill>
                            <a:schemeClr val="accent6"/>
                          </a:solidFill>
                        </a:rPr>
                        <a:t>- 9.270,92 €</a:t>
                      </a:r>
                      <a:endParaRPr lang="fr-FR" dirty="0">
                        <a:solidFill>
                          <a:schemeClr val="accent6"/>
                        </a:solidFill>
                      </a:endParaRPr>
                    </a:p>
                  </a:txBody>
                  <a:tcPr/>
                </a:tc>
                <a:tc>
                  <a:txBody>
                    <a:bodyPr/>
                    <a:lstStyle/>
                    <a:p>
                      <a:r>
                        <a:rPr lang="fr-FR" dirty="0" smtClean="0">
                          <a:solidFill>
                            <a:schemeClr val="accent6"/>
                          </a:solidFill>
                        </a:rPr>
                        <a:t>- 18.159,56</a:t>
                      </a:r>
                      <a:r>
                        <a:rPr lang="fr-FR" baseline="0" dirty="0" smtClean="0">
                          <a:solidFill>
                            <a:schemeClr val="accent6"/>
                          </a:solidFill>
                        </a:rPr>
                        <a:t> €</a:t>
                      </a:r>
                      <a:endParaRPr lang="fr-FR" dirty="0">
                        <a:solidFill>
                          <a:schemeClr val="accent6"/>
                        </a:solidFill>
                      </a:endParaRPr>
                    </a:p>
                  </a:txBody>
                  <a:tcPr/>
                </a:tc>
                <a:tc>
                  <a:txBody>
                    <a:bodyPr/>
                    <a:lstStyle/>
                    <a:p>
                      <a:r>
                        <a:rPr lang="fr-FR" dirty="0" smtClean="0">
                          <a:solidFill>
                            <a:schemeClr val="accent6"/>
                          </a:solidFill>
                        </a:rPr>
                        <a:t>- 27.430,48 €</a:t>
                      </a:r>
                      <a:endParaRPr lang="fr-FR" dirty="0">
                        <a:solidFill>
                          <a:schemeClr val="accent6"/>
                        </a:solidFill>
                      </a:endParaRPr>
                    </a:p>
                  </a:txBody>
                  <a:tcPr/>
                </a:tc>
              </a:tr>
              <a:tr h="370840">
                <a:tc>
                  <a:txBody>
                    <a:bodyPr/>
                    <a:lstStyle/>
                    <a:p>
                      <a:r>
                        <a:rPr lang="fr-FR" dirty="0" smtClean="0"/>
                        <a:t>Total</a:t>
                      </a:r>
                      <a:endParaRPr lang="fr-FR" dirty="0"/>
                    </a:p>
                  </a:txBody>
                  <a:tcPr/>
                </a:tc>
                <a:tc>
                  <a:txBody>
                    <a:bodyPr/>
                    <a:lstStyle/>
                    <a:p>
                      <a:r>
                        <a:rPr lang="fr-FR" dirty="0" smtClean="0">
                          <a:solidFill>
                            <a:schemeClr val="accent1"/>
                          </a:solidFill>
                        </a:rPr>
                        <a:t>64.871,81 €</a:t>
                      </a:r>
                      <a:endParaRPr lang="fr-FR" dirty="0">
                        <a:solidFill>
                          <a:schemeClr val="accent1"/>
                        </a:solidFill>
                      </a:endParaRPr>
                    </a:p>
                  </a:txBody>
                  <a:tcPr/>
                </a:tc>
                <a:tc>
                  <a:txBody>
                    <a:bodyPr/>
                    <a:lstStyle/>
                    <a:p>
                      <a:r>
                        <a:rPr lang="fr-FR" dirty="0" smtClean="0">
                          <a:solidFill>
                            <a:schemeClr val="accent6"/>
                          </a:solidFill>
                        </a:rPr>
                        <a:t>- 33.145,97 €</a:t>
                      </a:r>
                      <a:endParaRPr lang="fr-FR" dirty="0">
                        <a:solidFill>
                          <a:schemeClr val="accent6"/>
                        </a:solidFill>
                      </a:endParaRPr>
                    </a:p>
                  </a:txBody>
                  <a:tcPr/>
                </a:tc>
                <a:tc>
                  <a:txBody>
                    <a:bodyPr/>
                    <a:lstStyle/>
                    <a:p>
                      <a:r>
                        <a:rPr lang="fr-FR" dirty="0" smtClean="0">
                          <a:solidFill>
                            <a:schemeClr val="accent1"/>
                          </a:solidFill>
                        </a:rPr>
                        <a:t>31.725,84 €</a:t>
                      </a:r>
                      <a:endParaRPr lang="fr-FR" dirty="0">
                        <a:solidFill>
                          <a:schemeClr val="accent1"/>
                        </a:solidFill>
                      </a:endParaRPr>
                    </a:p>
                  </a:txBody>
                  <a:tcPr/>
                </a:tc>
              </a:tr>
            </a:tbl>
          </a:graphicData>
        </a:graphic>
      </p:graphicFrame>
      <p:sp>
        <p:nvSpPr>
          <p:cNvPr id="7" name="Espace réservé du contenu 2"/>
          <p:cNvSpPr txBox="1">
            <a:spLocks/>
          </p:cNvSpPr>
          <p:nvPr/>
        </p:nvSpPr>
        <p:spPr>
          <a:xfrm>
            <a:off x="4864100" y="4203700"/>
            <a:ext cx="7150100" cy="210820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fr-FR" dirty="0" smtClean="0"/>
              <a:t>Résultat cumulé des exercices antérieurs : 30.000 € (arrondi)</a:t>
            </a:r>
          </a:p>
          <a:p>
            <a:pPr>
              <a:buFont typeface="Wingdings" panose="05000000000000000000" pitchFamily="2" charset="2"/>
              <a:buChar char="Ø"/>
            </a:pPr>
            <a:r>
              <a:rPr lang="fr-FR" dirty="0"/>
              <a:t>	Reversement par la CCVOL de </a:t>
            </a:r>
            <a:r>
              <a:rPr lang="fr-FR" dirty="0" smtClean="0"/>
              <a:t>15.000 </a:t>
            </a:r>
            <a:r>
              <a:rPr lang="fr-FR" dirty="0"/>
              <a:t>€ par commune et par an</a:t>
            </a:r>
            <a:endParaRPr lang="fr-FR" dirty="0"/>
          </a:p>
        </p:txBody>
      </p:sp>
    </p:spTree>
    <p:extLst>
      <p:ext uri="{BB962C8B-B14F-4D97-AF65-F5344CB8AC3E}">
        <p14:creationId xmlns:p14="http://schemas.microsoft.com/office/powerpoint/2010/main" val="256501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Récapitulatif des différentes hypothèses</a:t>
            </a:r>
            <a:endParaRPr lang="fr-FR" dirty="0"/>
          </a:p>
        </p:txBody>
      </p:sp>
      <p:graphicFrame>
        <p:nvGraphicFramePr>
          <p:cNvPr id="5" name="Espace réservé du contenu 4"/>
          <p:cNvGraphicFramePr>
            <a:graphicFrameLocks noGrp="1"/>
          </p:cNvGraphicFramePr>
          <p:nvPr>
            <p:ph sz="half" idx="2"/>
            <p:extLst>
              <p:ext uri="{D42A27DB-BD31-4B8C-83A1-F6EECF244321}">
                <p14:modId xmlns:p14="http://schemas.microsoft.com/office/powerpoint/2010/main" val="1960027112"/>
              </p:ext>
            </p:extLst>
          </p:nvPr>
        </p:nvGraphicFramePr>
        <p:xfrm>
          <a:off x="203200" y="2222500"/>
          <a:ext cx="11772900" cy="3205480"/>
        </p:xfrm>
        <a:graphic>
          <a:graphicData uri="http://schemas.openxmlformats.org/drawingml/2006/table">
            <a:tbl>
              <a:tblPr firstRow="1" bandRow="1">
                <a:tableStyleId>{5C22544A-7EE6-4342-B048-85BDC9FD1C3A}</a:tableStyleId>
              </a:tblPr>
              <a:tblGrid>
                <a:gridCol w="2354580"/>
                <a:gridCol w="2354580"/>
                <a:gridCol w="2354580"/>
                <a:gridCol w="2354580"/>
                <a:gridCol w="2354580"/>
              </a:tblGrid>
              <a:tr h="370840">
                <a:tc>
                  <a:txBody>
                    <a:bodyPr/>
                    <a:lstStyle/>
                    <a:p>
                      <a:endParaRPr lang="fr-FR" dirty="0"/>
                    </a:p>
                  </a:txBody>
                  <a:tcPr/>
                </a:tc>
                <a:tc>
                  <a:txBody>
                    <a:bodyPr/>
                    <a:lstStyle/>
                    <a:p>
                      <a:r>
                        <a:rPr lang="fr-FR" dirty="0" smtClean="0"/>
                        <a:t>Calcul retenu par la CLECT</a:t>
                      </a:r>
                      <a:endParaRPr lang="fr-FR" dirty="0"/>
                    </a:p>
                  </a:txBody>
                  <a:tcPr/>
                </a:tc>
                <a:tc>
                  <a:txBody>
                    <a:bodyPr/>
                    <a:lstStyle/>
                    <a:p>
                      <a:r>
                        <a:rPr lang="fr-FR" dirty="0" smtClean="0"/>
                        <a:t>Calcul sur dernier exercice (2014)</a:t>
                      </a:r>
                      <a:endParaRPr lang="fr-FR" dirty="0"/>
                    </a:p>
                  </a:txBody>
                  <a:tcPr/>
                </a:tc>
                <a:tc>
                  <a:txBody>
                    <a:bodyPr/>
                    <a:lstStyle/>
                    <a:p>
                      <a:r>
                        <a:rPr lang="fr-FR" dirty="0" smtClean="0"/>
                        <a:t>Calcul sur deux derniers exercices</a:t>
                      </a:r>
                      <a:endParaRPr lang="fr-FR" dirty="0"/>
                    </a:p>
                  </a:txBody>
                  <a:tcPr/>
                </a:tc>
                <a:tc>
                  <a:txBody>
                    <a:bodyPr/>
                    <a:lstStyle/>
                    <a:p>
                      <a:r>
                        <a:rPr lang="fr-FR" dirty="0" smtClean="0"/>
                        <a:t>Calcul</a:t>
                      </a:r>
                      <a:r>
                        <a:rPr lang="fr-FR" baseline="0" dirty="0" smtClean="0"/>
                        <a:t> avec résultats cumulés</a:t>
                      </a:r>
                      <a:endParaRPr lang="fr-FR" dirty="0"/>
                    </a:p>
                  </a:txBody>
                  <a:tcPr/>
                </a:tc>
              </a:tr>
              <a:tr h="370840">
                <a:tc>
                  <a:txBody>
                    <a:bodyPr/>
                    <a:lstStyle/>
                    <a:p>
                      <a:r>
                        <a:rPr lang="fr-FR" dirty="0" smtClean="0"/>
                        <a:t>Résultat brut</a:t>
                      </a:r>
                      <a:endParaRPr lang="fr-FR" dirty="0"/>
                    </a:p>
                  </a:txBody>
                  <a:tcPr/>
                </a:tc>
                <a:tc>
                  <a:txBody>
                    <a:bodyPr/>
                    <a:lstStyle/>
                    <a:p>
                      <a:r>
                        <a:rPr lang="fr-FR" dirty="0" smtClean="0">
                          <a:solidFill>
                            <a:schemeClr val="accent1"/>
                          </a:solidFill>
                        </a:rPr>
                        <a:t>8.000 €</a:t>
                      </a:r>
                      <a:endParaRPr lang="fr-FR" dirty="0">
                        <a:solidFill>
                          <a:schemeClr val="accent1"/>
                        </a:solidFill>
                      </a:endParaRPr>
                    </a:p>
                  </a:txBody>
                  <a:tcPr/>
                </a:tc>
                <a:tc>
                  <a:txBody>
                    <a:bodyPr/>
                    <a:lstStyle/>
                    <a:p>
                      <a:r>
                        <a:rPr lang="fr-FR" dirty="0" smtClean="0">
                          <a:solidFill>
                            <a:schemeClr val="accent1"/>
                          </a:solidFill>
                        </a:rPr>
                        <a:t>74.000 €</a:t>
                      </a:r>
                      <a:endParaRPr lang="fr-FR" dirty="0">
                        <a:solidFill>
                          <a:schemeClr val="accent1"/>
                        </a:solidFill>
                      </a:endParaRPr>
                    </a:p>
                  </a:txBody>
                  <a:tcPr/>
                </a:tc>
                <a:tc>
                  <a:txBody>
                    <a:bodyPr/>
                    <a:lstStyle/>
                    <a:p>
                      <a:r>
                        <a:rPr lang="fr-FR" dirty="0" smtClean="0">
                          <a:solidFill>
                            <a:schemeClr val="accent1"/>
                          </a:solidFill>
                        </a:rPr>
                        <a:t>82.000 €</a:t>
                      </a:r>
                      <a:endParaRPr lang="fr-FR" dirty="0">
                        <a:solidFill>
                          <a:schemeClr val="accent1"/>
                        </a:solidFill>
                      </a:endParaRPr>
                    </a:p>
                  </a:txBody>
                  <a:tcPr/>
                </a:tc>
                <a:tc>
                  <a:txBody>
                    <a:bodyPr/>
                    <a:lstStyle/>
                    <a:p>
                      <a:r>
                        <a:rPr lang="fr-FR" dirty="0" smtClean="0">
                          <a:solidFill>
                            <a:schemeClr val="accent1"/>
                          </a:solidFill>
                        </a:rPr>
                        <a:t>30.000 €</a:t>
                      </a:r>
                      <a:endParaRPr lang="fr-FR" dirty="0">
                        <a:solidFill>
                          <a:schemeClr val="accent1"/>
                        </a:solidFill>
                      </a:endParaRPr>
                    </a:p>
                  </a:txBody>
                  <a:tcPr/>
                </a:tc>
              </a:tr>
              <a:tr h="370840">
                <a:tc>
                  <a:txBody>
                    <a:bodyPr/>
                    <a:lstStyle/>
                    <a:p>
                      <a:r>
                        <a:rPr lang="fr-FR" dirty="0" smtClean="0"/>
                        <a:t>Correction contributions</a:t>
                      </a:r>
                      <a:endParaRPr lang="fr-FR" dirty="0"/>
                    </a:p>
                  </a:txBody>
                  <a:tcPr/>
                </a:tc>
                <a:tc>
                  <a:txBody>
                    <a:bodyPr/>
                    <a:lstStyle/>
                    <a:p>
                      <a:r>
                        <a:rPr lang="fr-FR" dirty="0" smtClean="0">
                          <a:solidFill>
                            <a:schemeClr val="accent6"/>
                          </a:solidFill>
                        </a:rPr>
                        <a:t>- 48.000 €</a:t>
                      </a:r>
                      <a:endParaRPr lang="fr-FR" dirty="0">
                        <a:solidFill>
                          <a:schemeClr val="accent6"/>
                        </a:solidFill>
                      </a:endParaRPr>
                    </a:p>
                  </a:txBody>
                  <a:tcPr/>
                </a:tc>
                <a:tc>
                  <a:txBody>
                    <a:bodyPr/>
                    <a:lstStyle/>
                    <a:p>
                      <a:r>
                        <a:rPr lang="fr-FR" dirty="0" smtClean="0">
                          <a:solidFill>
                            <a:schemeClr val="accent1"/>
                          </a:solidFill>
                        </a:rPr>
                        <a:t>0</a:t>
                      </a:r>
                      <a:r>
                        <a:rPr lang="fr-FR" baseline="0" dirty="0" smtClean="0">
                          <a:solidFill>
                            <a:schemeClr val="accent1"/>
                          </a:solidFill>
                        </a:rPr>
                        <a:t> €</a:t>
                      </a:r>
                      <a:endParaRPr lang="fr-FR" dirty="0">
                        <a:solidFill>
                          <a:schemeClr val="accent1"/>
                        </a:solidFill>
                      </a:endParaRPr>
                    </a:p>
                  </a:txBody>
                  <a:tcPr/>
                </a:tc>
                <a:tc>
                  <a:txBody>
                    <a:bodyPr/>
                    <a:lstStyle/>
                    <a:p>
                      <a:r>
                        <a:rPr lang="fr-FR" dirty="0" smtClean="0">
                          <a:solidFill>
                            <a:schemeClr val="accent6"/>
                          </a:solidFill>
                        </a:rPr>
                        <a:t>- 48.000 €</a:t>
                      </a:r>
                      <a:endParaRPr lang="fr-FR" dirty="0">
                        <a:solidFill>
                          <a:schemeClr val="accent6"/>
                        </a:solidFill>
                      </a:endParaRPr>
                    </a:p>
                  </a:txBody>
                  <a:tcPr/>
                </a:tc>
                <a:tc>
                  <a:txBody>
                    <a:bodyPr/>
                    <a:lstStyle/>
                    <a:p>
                      <a:r>
                        <a:rPr lang="fr-FR" dirty="0" smtClean="0">
                          <a:solidFill>
                            <a:schemeClr val="accent1"/>
                          </a:solidFill>
                        </a:rPr>
                        <a:t>0 €</a:t>
                      </a:r>
                      <a:endParaRPr lang="fr-FR" dirty="0">
                        <a:solidFill>
                          <a:schemeClr val="accent1"/>
                        </a:solidFill>
                      </a:endParaRPr>
                    </a:p>
                  </a:txBody>
                  <a:tcPr/>
                </a:tc>
              </a:tr>
              <a:tr h="370840">
                <a:tc>
                  <a:txBody>
                    <a:bodyPr/>
                    <a:lstStyle/>
                    <a:p>
                      <a:r>
                        <a:rPr lang="fr-FR" dirty="0" smtClean="0"/>
                        <a:t>Résultat à</a:t>
                      </a:r>
                      <a:r>
                        <a:rPr lang="fr-FR" baseline="0" dirty="0" smtClean="0"/>
                        <a:t> prendre en compte</a:t>
                      </a:r>
                      <a:endParaRPr lang="fr-FR" dirty="0"/>
                    </a:p>
                  </a:txBody>
                  <a:tcPr/>
                </a:tc>
                <a:tc>
                  <a:txBody>
                    <a:bodyPr/>
                    <a:lstStyle/>
                    <a:p>
                      <a:r>
                        <a:rPr lang="fr-FR" dirty="0" smtClean="0">
                          <a:solidFill>
                            <a:schemeClr val="accent6"/>
                          </a:solidFill>
                        </a:rPr>
                        <a:t>- 40.000 €</a:t>
                      </a:r>
                      <a:endParaRPr lang="fr-FR" dirty="0">
                        <a:solidFill>
                          <a:schemeClr val="accent6"/>
                        </a:solidFill>
                      </a:endParaRPr>
                    </a:p>
                  </a:txBody>
                  <a:tcPr/>
                </a:tc>
                <a:tc>
                  <a:txBody>
                    <a:bodyPr/>
                    <a:lstStyle/>
                    <a:p>
                      <a:r>
                        <a:rPr lang="fr-FR" dirty="0" smtClean="0">
                          <a:solidFill>
                            <a:schemeClr val="accent1"/>
                          </a:solidFill>
                        </a:rPr>
                        <a:t>74.000 €</a:t>
                      </a:r>
                      <a:endParaRPr lang="fr-FR" dirty="0">
                        <a:solidFill>
                          <a:schemeClr val="accent1"/>
                        </a:solidFill>
                      </a:endParaRPr>
                    </a:p>
                  </a:txBody>
                  <a:tcPr/>
                </a:tc>
                <a:tc>
                  <a:txBody>
                    <a:bodyPr/>
                    <a:lstStyle/>
                    <a:p>
                      <a:r>
                        <a:rPr lang="fr-FR" dirty="0" smtClean="0">
                          <a:solidFill>
                            <a:schemeClr val="accent1"/>
                          </a:solidFill>
                        </a:rPr>
                        <a:t>34.000 €</a:t>
                      </a:r>
                      <a:r>
                        <a:rPr lang="fr-FR" baseline="0" dirty="0" smtClean="0">
                          <a:solidFill>
                            <a:schemeClr val="accent1"/>
                          </a:solidFill>
                        </a:rPr>
                        <a:t> sur 2 ans, soit 17.000 € par an</a:t>
                      </a:r>
                      <a:endParaRPr lang="fr-FR" dirty="0">
                        <a:solidFill>
                          <a:schemeClr val="accent1"/>
                        </a:solidFill>
                      </a:endParaRPr>
                    </a:p>
                  </a:txBody>
                  <a:tcPr/>
                </a:tc>
                <a:tc>
                  <a:txBody>
                    <a:bodyPr/>
                    <a:lstStyle/>
                    <a:p>
                      <a:r>
                        <a:rPr lang="fr-FR" dirty="0" smtClean="0">
                          <a:solidFill>
                            <a:schemeClr val="accent1"/>
                          </a:solidFill>
                        </a:rPr>
                        <a:t>30.000 €</a:t>
                      </a:r>
                      <a:endParaRPr lang="fr-FR" dirty="0">
                        <a:solidFill>
                          <a:schemeClr val="accent1"/>
                        </a:solidFill>
                      </a:endParaRPr>
                    </a:p>
                  </a:txBody>
                  <a:tcPr/>
                </a:tc>
              </a:tr>
              <a:tr h="370840">
                <a:tc>
                  <a:txBody>
                    <a:bodyPr/>
                    <a:lstStyle/>
                    <a:p>
                      <a:r>
                        <a:rPr lang="fr-FR" dirty="0" smtClean="0"/>
                        <a:t>Contribution</a:t>
                      </a:r>
                      <a:endParaRPr lang="fr-FR" dirty="0"/>
                    </a:p>
                  </a:txBody>
                  <a:tcPr/>
                </a:tc>
                <a:tc>
                  <a:txBody>
                    <a:bodyPr/>
                    <a:lstStyle/>
                    <a:p>
                      <a:r>
                        <a:rPr lang="fr-FR" dirty="0" smtClean="0">
                          <a:solidFill>
                            <a:schemeClr val="accent6"/>
                          </a:solidFill>
                        </a:rPr>
                        <a:t>20.000 € par commune par an</a:t>
                      </a:r>
                      <a:endParaRPr lang="fr-FR" dirty="0">
                        <a:solidFill>
                          <a:schemeClr val="accent6"/>
                        </a:solidFill>
                      </a:endParaRPr>
                    </a:p>
                  </a:txBody>
                  <a:tcPr/>
                </a:tc>
                <a:tc>
                  <a:txBody>
                    <a:bodyPr/>
                    <a:lstStyle/>
                    <a:p>
                      <a:r>
                        <a:rPr lang="fr-FR" dirty="0" smtClean="0">
                          <a:solidFill>
                            <a:schemeClr val="accent1"/>
                          </a:solidFill>
                        </a:rPr>
                        <a:t>37.000 € versés  par an à chaque commune</a:t>
                      </a:r>
                      <a:endParaRPr lang="fr-FR" dirty="0">
                        <a:solidFill>
                          <a:schemeClr val="accent1"/>
                        </a:solidFill>
                      </a:endParaRPr>
                    </a:p>
                  </a:txBody>
                  <a:tcPr/>
                </a:tc>
                <a:tc>
                  <a:txBody>
                    <a:bodyPr/>
                    <a:lstStyle/>
                    <a:p>
                      <a:r>
                        <a:rPr lang="fr-FR" dirty="0" smtClean="0">
                          <a:solidFill>
                            <a:schemeClr val="accent1"/>
                          </a:solidFill>
                        </a:rPr>
                        <a:t>8.500 € versés par an à chaque commune</a:t>
                      </a:r>
                      <a:endParaRPr lang="fr-FR" dirty="0">
                        <a:solidFill>
                          <a:schemeClr val="accent1"/>
                        </a:solidFill>
                      </a:endParaRPr>
                    </a:p>
                  </a:txBody>
                  <a:tcPr/>
                </a:tc>
                <a:tc>
                  <a:txBody>
                    <a:bodyPr/>
                    <a:lstStyle/>
                    <a:p>
                      <a:r>
                        <a:rPr lang="fr-FR" dirty="0" smtClean="0">
                          <a:solidFill>
                            <a:schemeClr val="accent1"/>
                          </a:solidFill>
                        </a:rPr>
                        <a:t>15.000 € versés par an à chaque commune</a:t>
                      </a:r>
                      <a:endParaRPr lang="fr-FR" dirty="0">
                        <a:solidFill>
                          <a:schemeClr val="accent1"/>
                        </a:solidFill>
                      </a:endParaRPr>
                    </a:p>
                  </a:txBody>
                  <a:tcPr/>
                </a:tc>
              </a:tr>
            </a:tbl>
          </a:graphicData>
        </a:graphic>
      </p:graphicFrame>
      <p:sp>
        <p:nvSpPr>
          <p:cNvPr id="7" name="Espace réservé du contenu 2"/>
          <p:cNvSpPr txBox="1">
            <a:spLocks/>
          </p:cNvSpPr>
          <p:nvPr/>
        </p:nvSpPr>
        <p:spPr>
          <a:xfrm>
            <a:off x="203200" y="5427980"/>
            <a:ext cx="11772900" cy="118872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a:buFont typeface="Wingdings" panose="05000000000000000000" pitchFamily="2" charset="2"/>
              <a:buChar char="Ø"/>
            </a:pPr>
            <a:r>
              <a:rPr lang="fr-FR" dirty="0" smtClean="0"/>
              <a:t>Sur ces différentes bases, et selon les hypothèses, la CCVOL doit donc reverser à chaque commune des montants allant de 8.500 € à 37.000 € selon le mode de calcul retenu.</a:t>
            </a:r>
            <a:endParaRPr lang="fr-FR" dirty="0"/>
          </a:p>
        </p:txBody>
      </p:sp>
    </p:spTree>
    <p:extLst>
      <p:ext uri="{BB962C8B-B14F-4D97-AF65-F5344CB8AC3E}">
        <p14:creationId xmlns:p14="http://schemas.microsoft.com/office/powerpoint/2010/main" val="50363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TM03457503[[fn=Concis]]</Template>
  <TotalTime>441</TotalTime>
  <Words>495</Words>
  <Application>Microsoft Office PowerPoint</Application>
  <PresentationFormat>Grand écran</PresentationFormat>
  <Paragraphs>68</Paragraphs>
  <Slides>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Century Gothic</vt:lpstr>
      <vt:lpstr>Wingdings</vt:lpstr>
      <vt:lpstr>Wingdings 2</vt:lpstr>
      <vt:lpstr>Concis</vt:lpstr>
      <vt:lpstr>Musée de la Résistance : Participation des communes de Malestroit et Saint-Marcel </vt:lpstr>
      <vt:lpstr>Rappel du mode de calcul retenu par la CLECT le 15 septembre 2014</vt:lpstr>
      <vt:lpstr>Calcul du transfert de charges en tenant compte de l’exercice 2014</vt:lpstr>
      <vt:lpstr>Calcul du transfert de charges en tenant compte des exercices 2013 et 2014</vt:lpstr>
      <vt:lpstr>Complément d’hypothèses</vt:lpstr>
      <vt:lpstr>Récapitulatif des différentes hypothèses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Musée de la Résistance : Participation des communes de Malestroit et Saint-Marcel</dc:title>
  <dc:creator>Jean-Michel Olivier</dc:creator>
  <cp:lastModifiedBy>Jean-Michel Olivier</cp:lastModifiedBy>
  <cp:revision>14</cp:revision>
  <dcterms:created xsi:type="dcterms:W3CDTF">2015-10-12T08:10:37Z</dcterms:created>
  <dcterms:modified xsi:type="dcterms:W3CDTF">2015-10-12T15:32:37Z</dcterms:modified>
</cp:coreProperties>
</file>